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6" r:id="rId2"/>
    <p:sldId id="258" r:id="rId3"/>
    <p:sldId id="288" r:id="rId4"/>
    <p:sldId id="287" r:id="rId5"/>
    <p:sldId id="277" r:id="rId6"/>
    <p:sldId id="264" r:id="rId7"/>
    <p:sldId id="261" r:id="rId8"/>
    <p:sldId id="260" r:id="rId9"/>
    <p:sldId id="296" r:id="rId10"/>
    <p:sldId id="290" r:id="rId11"/>
    <p:sldId id="291" r:id="rId12"/>
    <p:sldId id="293" r:id="rId13"/>
    <p:sldId id="294" r:id="rId14"/>
    <p:sldId id="292" r:id="rId15"/>
    <p:sldId id="289" r:id="rId16"/>
    <p:sldId id="295" r:id="rId17"/>
    <p:sldId id="270" r:id="rId18"/>
    <p:sldId id="269" r:id="rId19"/>
    <p:sldId id="276" r:id="rId20"/>
    <p:sldId id="274"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31A22"/>
    <a:srgbClr val="E01B22"/>
    <a:srgbClr val="131B2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2" autoAdjust="0"/>
    <p:restoredTop sz="94661" autoAdjust="0"/>
  </p:normalViewPr>
  <p:slideViewPr>
    <p:cSldViewPr snapToGrid="0" snapToObjects="1">
      <p:cViewPr varScale="1">
        <p:scale>
          <a:sx n="76" d="100"/>
          <a:sy n="76" d="100"/>
        </p:scale>
        <p:origin x="1464" y="114"/>
      </p:cViewPr>
      <p:guideLst>
        <p:guide orient="horz" pos="3072"/>
        <p:guide pos="4096"/>
      </p:guideLst>
    </p:cSldViewPr>
  </p:slideViewPr>
  <p:outlineViewPr>
    <p:cViewPr>
      <p:scale>
        <a:sx n="33" d="100"/>
        <a:sy n="33" d="100"/>
      </p:scale>
      <p:origin x="0" y="-1100"/>
    </p:cViewPr>
  </p:outlineViewPr>
  <p:notesTextViewPr>
    <p:cViewPr>
      <p:scale>
        <a:sx n="1" d="1"/>
        <a:sy n="1" d="1"/>
      </p:scale>
      <p:origin x="0" y="0"/>
    </p:cViewPr>
  </p:notesTextViewPr>
  <p:sorterViewPr>
    <p:cViewPr>
      <p:scale>
        <a:sx n="100" d="100"/>
        <a:sy n="100" d="100"/>
      </p:scale>
      <p:origin x="0" y="-34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354254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2909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64611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atin typeface="Helvetica Neue"/>
                <a:ea typeface="Helvetica Neue"/>
                <a:cs typeface="Helvetica Neue"/>
                <a:sym typeface="Helvetica Neue"/>
              </a:defRPr>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atin typeface="Helvetica Neue"/>
                <a:ea typeface="Helvetica Neue"/>
                <a:cs typeface="Helvetica Neue"/>
                <a:sym typeface="Helvetica Neue"/>
              </a:defRPr>
            </a:lvl1pPr>
            <a:lvl2pPr marL="685800" indent="-342900">
              <a:spcBef>
                <a:spcPts val="3200"/>
              </a:spcBef>
              <a:defRPr sz="2800">
                <a:latin typeface="Helvetica Neue"/>
                <a:ea typeface="Helvetica Neue"/>
                <a:cs typeface="Helvetica Neue"/>
                <a:sym typeface="Helvetica Neue"/>
              </a:defRPr>
            </a:lvl2pPr>
            <a:lvl3pPr marL="1028700" indent="-342900">
              <a:spcBef>
                <a:spcPts val="3200"/>
              </a:spcBef>
              <a:defRPr sz="2800">
                <a:latin typeface="Helvetica Neue"/>
                <a:ea typeface="Helvetica Neue"/>
                <a:cs typeface="Helvetica Neue"/>
                <a:sym typeface="Helvetica Neue"/>
              </a:defRPr>
            </a:lvl3pPr>
            <a:lvl4pPr marL="1371600" indent="-342900">
              <a:spcBef>
                <a:spcPts val="3200"/>
              </a:spcBef>
              <a:defRPr sz="2800">
                <a:latin typeface="Helvetica Neue"/>
                <a:ea typeface="Helvetica Neue"/>
                <a:cs typeface="Helvetica Neue"/>
                <a:sym typeface="Helvetica Neue"/>
              </a:defRPr>
            </a:lvl4pPr>
            <a:lvl5pPr marL="1714500" indent="-342900">
              <a:spcBef>
                <a:spcPts val="3200"/>
              </a:spcBef>
              <a:defRPr sz="2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Futura Light"/>
          <a:ea typeface="Futura Light"/>
          <a:cs typeface="Futura Light"/>
          <a:sym typeface="Futura Light"/>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26" Type="http://schemas.openxmlformats.org/officeDocument/2006/relationships/image" Target="../media/image8.pn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jpeg"/><Relationship Id="rId24" Type="http://schemas.openxmlformats.org/officeDocument/2006/relationships/image" Target="../media/image36.jpe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1A2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7401" y="277793"/>
            <a:ext cx="14210928" cy="9279339"/>
          </a:xfrm>
          <a:prstGeom prst="rect">
            <a:avLst/>
          </a:prstGeom>
        </p:spPr>
      </p:pic>
    </p:spTree>
    <p:extLst>
      <p:ext uri="{BB962C8B-B14F-4D97-AF65-F5344CB8AC3E}">
        <p14:creationId xmlns:p14="http://schemas.microsoft.com/office/powerpoint/2010/main" val="42135580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pic>
        <p:nvPicPr>
          <p:cNvPr id="226" name="SheDecidesLogo.png" descr="SheDecidesLogo.png"/>
          <p:cNvPicPr>
            <a:picLocks noChangeAspect="1"/>
          </p:cNvPicPr>
          <p:nvPr/>
        </p:nvPicPr>
        <p:blipFill>
          <a:blip r:embed="rId2">
            <a:extLst/>
          </a:blip>
          <a:stretch>
            <a:fillRect/>
          </a:stretch>
        </p:blipFill>
        <p:spPr>
          <a:xfrm>
            <a:off x="9260284" y="8616701"/>
            <a:ext cx="3117057" cy="582866"/>
          </a:xfrm>
          <a:prstGeom prst="rect">
            <a:avLst/>
          </a:prstGeom>
          <a:ln w="12700">
            <a:miter lim="400000"/>
          </a:ln>
        </p:spPr>
      </p:pic>
      <p:sp>
        <p:nvSpPr>
          <p:cNvPr id="229" name="STAND UP, SPEAK OUT"/>
          <p:cNvSpPr/>
          <p:nvPr/>
        </p:nvSpPr>
        <p:spPr>
          <a:xfrm>
            <a:off x="2361128" y="3686400"/>
            <a:ext cx="6794904" cy="1157905"/>
          </a:xfrm>
          <a:prstGeom prst="rightArrow">
            <a:avLst>
              <a:gd name="adj1" fmla="val 100000"/>
              <a:gd name="adj2" fmla="val 0"/>
            </a:avLst>
          </a:prstGeom>
          <a:solidFill>
            <a:srgbClr val="E01B22"/>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200" cap="all">
                <a:solidFill>
                  <a:srgbClr val="FFFFFF"/>
                </a:solidFill>
              </a:defRPr>
            </a:lvl1pPr>
          </a:lstStyle>
          <a:p>
            <a:r>
              <a:rPr sz="4000" b="1" dirty="0">
                <a:latin typeface="Futura Book" panose="020B0800000000000000" pitchFamily="34" charset="0"/>
                <a:cs typeface="Rubik" panose="00000500000000000000" pitchFamily="2" charset="-79"/>
              </a:rPr>
              <a:t>STAND UP, SPEAK OUT</a:t>
            </a:r>
          </a:p>
        </p:txBody>
      </p:sp>
      <p:sp>
        <p:nvSpPr>
          <p:cNvPr id="230" name="CHANGE THE RULES"/>
          <p:cNvSpPr/>
          <p:nvPr/>
        </p:nvSpPr>
        <p:spPr>
          <a:xfrm>
            <a:off x="1627315" y="4979613"/>
            <a:ext cx="6075467" cy="1157905"/>
          </a:xfrm>
          <a:prstGeom prst="rightArrow">
            <a:avLst>
              <a:gd name="adj1" fmla="val 100000"/>
              <a:gd name="adj2" fmla="val 0"/>
            </a:avLst>
          </a:prstGeom>
          <a:solidFill>
            <a:srgbClr val="E01B22"/>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200" cap="all">
                <a:solidFill>
                  <a:srgbClr val="FFFFFF"/>
                </a:solidFill>
              </a:defRPr>
            </a:lvl1pPr>
          </a:lstStyle>
          <a:p>
            <a:r>
              <a:rPr sz="4000" b="1" dirty="0">
                <a:latin typeface="Futura Book" panose="020B0800000000000000" pitchFamily="34" charset="0"/>
                <a:cs typeface="Rubik" panose="00000500000000000000" pitchFamily="2" charset="-79"/>
              </a:rPr>
              <a:t>CHANGE THE RULES</a:t>
            </a:r>
          </a:p>
        </p:txBody>
      </p:sp>
      <p:sp>
        <p:nvSpPr>
          <p:cNvPr id="231" name="UNLOCK RESOURCES"/>
          <p:cNvSpPr/>
          <p:nvPr/>
        </p:nvSpPr>
        <p:spPr>
          <a:xfrm>
            <a:off x="3047999" y="6275167"/>
            <a:ext cx="7084367" cy="1157904"/>
          </a:xfrm>
          <a:prstGeom prst="rightArrow">
            <a:avLst>
              <a:gd name="adj1" fmla="val 100000"/>
              <a:gd name="adj2" fmla="val 36657"/>
            </a:avLst>
          </a:prstGeom>
          <a:solidFill>
            <a:srgbClr val="E01B22"/>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200" cap="all">
                <a:solidFill>
                  <a:srgbClr val="FFFFFF"/>
                </a:solidFill>
              </a:defRPr>
            </a:lvl1pPr>
          </a:lstStyle>
          <a:p>
            <a:r>
              <a:rPr sz="4000" b="1" dirty="0">
                <a:latin typeface="Futura Book" panose="020B0800000000000000" pitchFamily="34" charset="0"/>
                <a:cs typeface="Rubik" panose="00000500000000000000" pitchFamily="2" charset="-79"/>
              </a:rPr>
              <a:t>UNLOCK RESOURCES</a:t>
            </a:r>
          </a:p>
        </p:txBody>
      </p:sp>
      <p:sp>
        <p:nvSpPr>
          <p:cNvPr id="3" name="TextBox 2"/>
          <p:cNvSpPr txBox="1"/>
          <p:nvPr/>
        </p:nvSpPr>
        <p:spPr>
          <a:xfrm>
            <a:off x="1502888" y="981998"/>
            <a:ext cx="999902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5400" b="1" i="0" u="none" strike="noStrike" cap="none" spc="0" normalizeH="0" baseline="0" dirty="0">
                <a:ln>
                  <a:noFill/>
                </a:ln>
                <a:solidFill>
                  <a:srgbClr val="000000"/>
                </a:solidFill>
                <a:effectLst/>
                <a:uFillTx/>
                <a:latin typeface="Futura Book" panose="020B0800000000000000" pitchFamily="34" charset="0"/>
                <a:cs typeface="Rubik" panose="00000500000000000000" pitchFamily="2" charset="-79"/>
                <a:sym typeface="Futura Bold"/>
              </a:rPr>
              <a:t>3 GOALS OF THE STRATEGY</a:t>
            </a:r>
          </a:p>
        </p:txBody>
      </p:sp>
    </p:spTree>
    <p:extLst>
      <p:ext uri="{BB962C8B-B14F-4D97-AF65-F5344CB8AC3E}">
        <p14:creationId xmlns:p14="http://schemas.microsoft.com/office/powerpoint/2010/main" val="22415545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1B22"/>
        </a:solidFill>
        <a:effectLst/>
      </p:bgPr>
    </p:bg>
    <p:spTree>
      <p:nvGrpSpPr>
        <p:cNvPr id="1" name=""/>
        <p:cNvGrpSpPr/>
        <p:nvPr/>
      </p:nvGrpSpPr>
      <p:grpSpPr>
        <a:xfrm>
          <a:off x="0" y="0"/>
          <a:ext cx="0" cy="0"/>
          <a:chOff x="0" y="0"/>
          <a:chExt cx="0" cy="0"/>
        </a:xfrm>
      </p:grpSpPr>
      <p:sp>
        <p:nvSpPr>
          <p:cNvPr id="8" name="TextBox 7"/>
          <p:cNvSpPr txBox="1"/>
          <p:nvPr/>
        </p:nvSpPr>
        <p:spPr>
          <a:xfrm>
            <a:off x="646722" y="390968"/>
            <a:ext cx="11839699"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6000" dirty="0">
                <a:solidFill>
                  <a:schemeClr val="bg1"/>
                </a:solidFill>
                <a:latin typeface="Futura Book" panose="020B0800000000000000" pitchFamily="34" charset="0"/>
              </a:rPr>
              <a:t>1. </a:t>
            </a:r>
          </a:p>
          <a:p>
            <a:pPr marR="0" algn="l" defTabSz="584200" rtl="0" fontAlgn="auto" latinLnBrk="0" hangingPunct="0">
              <a:lnSpc>
                <a:spcPct val="100000"/>
              </a:lnSpc>
              <a:spcBef>
                <a:spcPts val="0"/>
              </a:spcBef>
              <a:spcAft>
                <a:spcPts val="0"/>
              </a:spcAft>
              <a:buClrTx/>
              <a:buSzTx/>
              <a:tabLst/>
            </a:pPr>
            <a:r>
              <a:rPr kumimoji="0" lang="en-GB" sz="6000" b="0" i="0" u="none" strike="noStrike" cap="none" spc="0" normalizeH="0" baseline="0" dirty="0">
                <a:ln>
                  <a:noFill/>
                </a:ln>
                <a:solidFill>
                  <a:schemeClr val="bg1"/>
                </a:solidFill>
                <a:effectLst/>
                <a:uFillTx/>
                <a:latin typeface="Futura Book" panose="020B0800000000000000" pitchFamily="34" charset="0"/>
                <a:sym typeface="Futura Bold"/>
              </a:rPr>
              <a:t>STAND UP. </a:t>
            </a:r>
            <a:br>
              <a:rPr lang="en-GB" sz="6000" dirty="0">
                <a:solidFill>
                  <a:schemeClr val="bg1"/>
                </a:solidFill>
                <a:latin typeface="Futura Book" panose="020B0800000000000000" pitchFamily="34" charset="0"/>
              </a:rPr>
            </a:br>
            <a:r>
              <a:rPr lang="en-GB" sz="6000" dirty="0">
                <a:solidFill>
                  <a:schemeClr val="bg1"/>
                </a:solidFill>
                <a:latin typeface="Futura Book" panose="020B0800000000000000" pitchFamily="34" charset="0"/>
              </a:rPr>
              <a:t>SPEAK OUT.</a:t>
            </a:r>
            <a:endParaRPr kumimoji="0" lang="en-GB" sz="6000" b="0" i="0" u="none" strike="noStrike" cap="none" spc="0" normalizeH="0" baseline="0" dirty="0">
              <a:ln>
                <a:noFill/>
              </a:ln>
              <a:solidFill>
                <a:schemeClr val="bg1"/>
              </a:solidFill>
              <a:effectLst/>
              <a:uFillTx/>
              <a:latin typeface="Futura Book" panose="020B0800000000000000" pitchFamily="34" charset="0"/>
              <a:sym typeface="Futura Bold"/>
            </a:endParaRPr>
          </a:p>
        </p:txBody>
      </p:sp>
      <p:sp>
        <p:nvSpPr>
          <p:cNvPr id="9" name="TextBox 8"/>
          <p:cNvSpPr txBox="1"/>
          <p:nvPr/>
        </p:nvSpPr>
        <p:spPr>
          <a:xfrm>
            <a:off x="646722" y="3452474"/>
            <a:ext cx="11839699"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3600" dirty="0">
                <a:solidFill>
                  <a:schemeClr val="bg1"/>
                </a:solidFill>
                <a:latin typeface="Futura Book" panose="020B0800000000000000" pitchFamily="34" charset="0"/>
              </a:rPr>
              <a:t>Our goal is to change narratives in order to change norms that stand in the way of the freedom, rights and dignity of women and girls. Our manifesto, the vision of the movement, talks about these critical issues in a fresh, positive language that resonates with people all over the world. It counters the divisive ways people often speak about these issues, and oppress women and girls. </a:t>
            </a:r>
            <a:endParaRPr kumimoji="0" lang="en-GB" sz="3600" b="0" i="0" u="none" strike="noStrike" cap="none" spc="0" normalizeH="0" baseline="0" dirty="0">
              <a:ln>
                <a:noFill/>
              </a:ln>
              <a:solidFill>
                <a:schemeClr val="bg1"/>
              </a:solidFill>
              <a:effectLst/>
              <a:uFillTx/>
              <a:latin typeface="Futura Book" panose="020B0800000000000000" pitchFamily="34" charset="0"/>
              <a:sym typeface="Futura Bold"/>
            </a:endParaRPr>
          </a:p>
        </p:txBody>
      </p:sp>
      <p:pic>
        <p:nvPicPr>
          <p:cNvPr id="10" name="Picture 9"/>
          <p:cNvPicPr>
            <a:picLocks noChangeAspect="1"/>
          </p:cNvPicPr>
          <p:nvPr/>
        </p:nvPicPr>
        <p:blipFill>
          <a:blip r:embed="rId2"/>
          <a:stretch>
            <a:fillRect/>
          </a:stretch>
        </p:blipFill>
        <p:spPr>
          <a:xfrm>
            <a:off x="9289542" y="8729972"/>
            <a:ext cx="3629025" cy="904875"/>
          </a:xfrm>
          <a:prstGeom prst="rect">
            <a:avLst/>
          </a:prstGeom>
        </p:spPr>
      </p:pic>
    </p:spTree>
    <p:extLst>
      <p:ext uri="{BB962C8B-B14F-4D97-AF65-F5344CB8AC3E}">
        <p14:creationId xmlns:p14="http://schemas.microsoft.com/office/powerpoint/2010/main" val="26200736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646722" y="1197046"/>
            <a:ext cx="11839699"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6000" dirty="0">
                <a:solidFill>
                  <a:schemeClr val="bg1"/>
                </a:solidFill>
                <a:latin typeface="Futura Book" panose="020B0800000000000000" pitchFamily="34" charset="0"/>
              </a:rPr>
              <a:t>2. </a:t>
            </a:r>
          </a:p>
          <a:p>
            <a:pPr marR="0" algn="l" defTabSz="584200" rtl="0" fontAlgn="auto" latinLnBrk="0" hangingPunct="0">
              <a:lnSpc>
                <a:spcPct val="100000"/>
              </a:lnSpc>
              <a:spcBef>
                <a:spcPts val="0"/>
              </a:spcBef>
              <a:spcAft>
                <a:spcPts val="0"/>
              </a:spcAft>
              <a:buClrTx/>
              <a:buSzTx/>
              <a:tabLst/>
            </a:pPr>
            <a:r>
              <a:rPr lang="en-GB" sz="6000" dirty="0">
                <a:solidFill>
                  <a:schemeClr val="bg1"/>
                </a:solidFill>
                <a:latin typeface="Futura Book" panose="020B0800000000000000" pitchFamily="34" charset="0"/>
              </a:rPr>
              <a:t>CHANGE</a:t>
            </a:r>
            <a:r>
              <a:rPr kumimoji="0" lang="en-GB" sz="6000" b="0" i="0" u="none" strike="noStrike" cap="none" spc="0" normalizeH="0" baseline="0" dirty="0">
                <a:ln>
                  <a:noFill/>
                </a:ln>
                <a:solidFill>
                  <a:schemeClr val="bg1"/>
                </a:solidFill>
                <a:effectLst/>
                <a:uFillTx/>
                <a:latin typeface="Futura Book" panose="020B0800000000000000" pitchFamily="34" charset="0"/>
                <a:sym typeface="Futura Bold"/>
              </a:rPr>
              <a:t> </a:t>
            </a:r>
            <a:br>
              <a:rPr lang="en-GB" sz="6000" dirty="0">
                <a:solidFill>
                  <a:schemeClr val="bg1"/>
                </a:solidFill>
                <a:latin typeface="Futura Book" panose="020B0800000000000000" pitchFamily="34" charset="0"/>
              </a:rPr>
            </a:br>
            <a:r>
              <a:rPr lang="en-GB" sz="6000" dirty="0">
                <a:solidFill>
                  <a:schemeClr val="bg1"/>
                </a:solidFill>
                <a:latin typeface="Futura Book" panose="020B0800000000000000" pitchFamily="34" charset="0"/>
              </a:rPr>
              <a:t>THE RULES.</a:t>
            </a:r>
            <a:endParaRPr kumimoji="0" lang="en-GB" sz="6000" b="0" i="0" u="none" strike="noStrike" cap="none" spc="0" normalizeH="0" baseline="0" dirty="0">
              <a:ln>
                <a:noFill/>
              </a:ln>
              <a:solidFill>
                <a:schemeClr val="bg1"/>
              </a:solidFill>
              <a:effectLst/>
              <a:uFillTx/>
              <a:latin typeface="Futura Book" panose="020B0800000000000000" pitchFamily="34" charset="0"/>
              <a:sym typeface="Futura Bold"/>
            </a:endParaRPr>
          </a:p>
        </p:txBody>
      </p:sp>
      <p:sp>
        <p:nvSpPr>
          <p:cNvPr id="9" name="TextBox 8"/>
          <p:cNvSpPr txBox="1"/>
          <p:nvPr/>
        </p:nvSpPr>
        <p:spPr>
          <a:xfrm>
            <a:off x="646722" y="4283472"/>
            <a:ext cx="11839699"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3600" dirty="0">
                <a:solidFill>
                  <a:schemeClr val="bg1"/>
                </a:solidFill>
                <a:latin typeface="Futura Book" panose="020B0800000000000000" pitchFamily="34" charset="0"/>
              </a:rPr>
              <a:t>Our goal is to change laws, policies and procedures so that they actually support the freedom, rights and dignity of women and girls. To hold governments accountable for implementing them and respecting her rights to make the decisions that only she should make.</a:t>
            </a:r>
            <a:endParaRPr kumimoji="0" lang="en-GB" sz="3600" b="0" i="0" u="none" strike="noStrike" cap="none" spc="0" normalizeH="0" baseline="0" dirty="0">
              <a:ln>
                <a:noFill/>
              </a:ln>
              <a:solidFill>
                <a:schemeClr val="bg1"/>
              </a:solidFill>
              <a:effectLst/>
              <a:uFillTx/>
              <a:latin typeface="Futura Book" panose="020B0800000000000000" pitchFamily="34" charset="0"/>
              <a:sym typeface="Futura Bold"/>
            </a:endParaRPr>
          </a:p>
        </p:txBody>
      </p:sp>
      <p:pic>
        <p:nvPicPr>
          <p:cNvPr id="6" name="SheDecidesLogoWhite.png" descr="SheDecidesLogoWhite.png"/>
          <p:cNvPicPr>
            <a:picLocks noChangeAspect="1"/>
          </p:cNvPicPr>
          <p:nvPr/>
        </p:nvPicPr>
        <p:blipFill>
          <a:blip r:embed="rId2">
            <a:extLst/>
          </a:blip>
          <a:stretch>
            <a:fillRect/>
          </a:stretch>
        </p:blipFill>
        <p:spPr>
          <a:xfrm>
            <a:off x="8983361" y="8797588"/>
            <a:ext cx="3801753" cy="710899"/>
          </a:xfrm>
          <a:prstGeom prst="rect">
            <a:avLst/>
          </a:prstGeom>
          <a:ln w="12700">
            <a:miter lim="400000"/>
          </a:ln>
        </p:spPr>
      </p:pic>
    </p:spTree>
    <p:extLst>
      <p:ext uri="{BB962C8B-B14F-4D97-AF65-F5344CB8AC3E}">
        <p14:creationId xmlns:p14="http://schemas.microsoft.com/office/powerpoint/2010/main" val="328954288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6722" y="858492"/>
            <a:ext cx="11839699"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6000" dirty="0">
                <a:solidFill>
                  <a:srgbClr val="131B22"/>
                </a:solidFill>
                <a:latin typeface="Futura Book" panose="020B0800000000000000" pitchFamily="34" charset="0"/>
              </a:rPr>
              <a:t>3. </a:t>
            </a:r>
          </a:p>
          <a:p>
            <a:pPr marR="0" algn="l" defTabSz="584200" rtl="0" fontAlgn="auto" latinLnBrk="0" hangingPunct="0">
              <a:lnSpc>
                <a:spcPct val="100000"/>
              </a:lnSpc>
              <a:spcBef>
                <a:spcPts val="0"/>
              </a:spcBef>
              <a:spcAft>
                <a:spcPts val="0"/>
              </a:spcAft>
              <a:buClrTx/>
              <a:buSzTx/>
              <a:tabLst/>
            </a:pPr>
            <a:r>
              <a:rPr lang="en-GB" sz="6000" dirty="0">
                <a:solidFill>
                  <a:srgbClr val="131B22"/>
                </a:solidFill>
                <a:latin typeface="Futura Book" panose="020B0800000000000000" pitchFamily="34" charset="0"/>
              </a:rPr>
              <a:t>UNLOCK </a:t>
            </a:r>
          </a:p>
          <a:p>
            <a:pPr marR="0" algn="l" defTabSz="584200" rtl="0" fontAlgn="auto" latinLnBrk="0" hangingPunct="0">
              <a:lnSpc>
                <a:spcPct val="100000"/>
              </a:lnSpc>
              <a:spcBef>
                <a:spcPts val="0"/>
              </a:spcBef>
              <a:spcAft>
                <a:spcPts val="0"/>
              </a:spcAft>
              <a:buClrTx/>
              <a:buSzTx/>
              <a:tabLst/>
            </a:pPr>
            <a:r>
              <a:rPr lang="en-GB" sz="6000" dirty="0">
                <a:solidFill>
                  <a:srgbClr val="131B22"/>
                </a:solidFill>
                <a:latin typeface="Futura Book" panose="020B0800000000000000" pitchFamily="34" charset="0"/>
              </a:rPr>
              <a:t>RESOURCES.</a:t>
            </a:r>
            <a:endParaRPr kumimoji="0" lang="en-GB" sz="6000" b="0" i="0" u="none" strike="noStrike" cap="none" spc="0" normalizeH="0" baseline="0" dirty="0">
              <a:ln>
                <a:noFill/>
              </a:ln>
              <a:solidFill>
                <a:srgbClr val="131B22"/>
              </a:solidFill>
              <a:effectLst/>
              <a:uFillTx/>
              <a:latin typeface="Futura Book" panose="020B0800000000000000" pitchFamily="34" charset="0"/>
              <a:sym typeface="Futura Bold"/>
            </a:endParaRPr>
          </a:p>
        </p:txBody>
      </p:sp>
      <p:sp>
        <p:nvSpPr>
          <p:cNvPr id="9" name="TextBox 8"/>
          <p:cNvSpPr txBox="1"/>
          <p:nvPr/>
        </p:nvSpPr>
        <p:spPr>
          <a:xfrm>
            <a:off x="646722" y="3731073"/>
            <a:ext cx="11839699"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3600" dirty="0">
                <a:solidFill>
                  <a:srgbClr val="131B22"/>
                </a:solidFill>
                <a:latin typeface="Futura Book" panose="020B0800000000000000" pitchFamily="34" charset="0"/>
              </a:rPr>
              <a:t>Our goal is to unlock the sustained, reliable resources necessary for women and girls all over the world to exercise all of their rights and access all of the services they need. We continue to call upon governments to meet their responsibilities to dedicate more resources for this work, at home and in other places, and to invest in the well-being of the women and girls they serve. </a:t>
            </a:r>
            <a:endParaRPr kumimoji="0" lang="en-GB" sz="3600" b="0" i="0" u="none" strike="noStrike" cap="none" spc="0" normalizeH="0" baseline="0" dirty="0">
              <a:ln>
                <a:noFill/>
              </a:ln>
              <a:solidFill>
                <a:srgbClr val="131B22"/>
              </a:solidFill>
              <a:effectLst/>
              <a:uFillTx/>
              <a:latin typeface="Futura Book" panose="020B0800000000000000" pitchFamily="34" charset="0"/>
              <a:sym typeface="Futura Bold"/>
            </a:endParaRPr>
          </a:p>
        </p:txBody>
      </p:sp>
      <p:sp>
        <p:nvSpPr>
          <p:cNvPr id="7"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pic>
        <p:nvPicPr>
          <p:cNvPr id="10" name="SheDecidesLogo.png" descr="SheDecidesLogo.png"/>
          <p:cNvPicPr>
            <a:picLocks noChangeAspect="1"/>
          </p:cNvPicPr>
          <p:nvPr/>
        </p:nvPicPr>
        <p:blipFill>
          <a:blip r:embed="rId2">
            <a:extLst/>
          </a:blip>
          <a:stretch>
            <a:fillRect/>
          </a:stretch>
        </p:blipFill>
        <p:spPr>
          <a:xfrm>
            <a:off x="9260284" y="8616701"/>
            <a:ext cx="3117057" cy="582866"/>
          </a:xfrm>
          <a:prstGeom prst="rect">
            <a:avLst/>
          </a:prstGeom>
          <a:ln w="12700">
            <a:miter lim="400000"/>
          </a:ln>
        </p:spPr>
      </p:pic>
    </p:spTree>
    <p:extLst>
      <p:ext uri="{BB962C8B-B14F-4D97-AF65-F5344CB8AC3E}">
        <p14:creationId xmlns:p14="http://schemas.microsoft.com/office/powerpoint/2010/main" val="2452987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1B2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289542" y="8729972"/>
            <a:ext cx="3629025" cy="904875"/>
          </a:xfrm>
          <a:prstGeom prst="rect">
            <a:avLst/>
          </a:prstGeom>
        </p:spPr>
      </p:pic>
      <p:sp>
        <p:nvSpPr>
          <p:cNvPr id="9" name="TextBox 8"/>
          <p:cNvSpPr txBox="1"/>
          <p:nvPr/>
        </p:nvSpPr>
        <p:spPr>
          <a:xfrm>
            <a:off x="611096" y="1004095"/>
            <a:ext cx="1183969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6000" dirty="0">
                <a:solidFill>
                  <a:schemeClr val="bg1"/>
                </a:solidFill>
                <a:latin typeface="Futura Book" panose="020B0800000000000000" pitchFamily="34" charset="0"/>
              </a:rPr>
              <a:t>SHEDECIDES. AT LOCAL LEVEL.</a:t>
            </a:r>
            <a:endParaRPr kumimoji="0" lang="en-GB" sz="6000" b="0" i="0" u="none" strike="noStrike" cap="none" spc="0" normalizeH="0" baseline="0" dirty="0">
              <a:ln>
                <a:noFill/>
              </a:ln>
              <a:solidFill>
                <a:schemeClr val="bg1"/>
              </a:solidFill>
              <a:effectLst/>
              <a:uFillTx/>
              <a:latin typeface="Futura Book" panose="020B0800000000000000" pitchFamily="34" charset="0"/>
              <a:sym typeface="Futura Bold"/>
            </a:endParaRPr>
          </a:p>
        </p:txBody>
      </p:sp>
      <p:sp>
        <p:nvSpPr>
          <p:cNvPr id="10" name="Rectangle 9"/>
          <p:cNvSpPr/>
          <p:nvPr/>
        </p:nvSpPr>
        <p:spPr>
          <a:xfrm>
            <a:off x="219210" y="2653321"/>
            <a:ext cx="5492821" cy="5509200"/>
          </a:xfrm>
          <a:prstGeom prst="rect">
            <a:avLst/>
          </a:prstGeom>
        </p:spPr>
        <p:txBody>
          <a:bodyPr wrap="square">
            <a:spAutoFit/>
          </a:bodyPr>
          <a:lstStyle/>
          <a:p>
            <a:r>
              <a:rPr lang="en-GB" sz="3200" dirty="0">
                <a:solidFill>
                  <a:schemeClr val="bg1"/>
                </a:solidFill>
                <a:latin typeface="Futura Book" panose="020B0800000000000000" pitchFamily="34" charset="0"/>
                <a:cs typeface="Rubik" panose="00000500000000000000" pitchFamily="2" charset="-79"/>
              </a:rPr>
              <a:t>Since the global movement emerged, it has become clear that as well as making big change globally, there needs to be a strong emphasis on achieving change where the agenda has most direct impact: at a local and regional 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264" y="2921330"/>
            <a:ext cx="6573531" cy="4687747"/>
          </a:xfrm>
          <a:prstGeom prst="rect">
            <a:avLst/>
          </a:prstGeom>
        </p:spPr>
      </p:pic>
    </p:spTree>
    <p:extLst>
      <p:ext uri="{BB962C8B-B14F-4D97-AF65-F5344CB8AC3E}">
        <p14:creationId xmlns:p14="http://schemas.microsoft.com/office/powerpoint/2010/main" val="26361962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1B2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71721" y="4110658"/>
            <a:ext cx="8013157" cy="4458392"/>
          </a:xfrm>
          <a:prstGeom prst="rect">
            <a:avLst/>
          </a:prstGeom>
        </p:spPr>
      </p:pic>
      <p:sp>
        <p:nvSpPr>
          <p:cNvPr id="10" name="Rectangle 9"/>
          <p:cNvSpPr/>
          <p:nvPr/>
        </p:nvSpPr>
        <p:spPr>
          <a:xfrm>
            <a:off x="1455194" y="909465"/>
            <a:ext cx="9979231" cy="3046988"/>
          </a:xfrm>
          <a:prstGeom prst="rect">
            <a:avLst/>
          </a:prstGeom>
        </p:spPr>
        <p:txBody>
          <a:bodyPr wrap="square">
            <a:spAutoFit/>
          </a:bodyPr>
          <a:lstStyle/>
          <a:p>
            <a:r>
              <a:rPr lang="en-GB" sz="3200" dirty="0">
                <a:solidFill>
                  <a:schemeClr val="bg1"/>
                </a:solidFill>
                <a:latin typeface="Futura Book" panose="020B0800000000000000" pitchFamily="34" charset="0"/>
                <a:cs typeface="Rubik" panose="00000500000000000000" pitchFamily="2" charset="-79"/>
              </a:rPr>
              <a:t>In many places, the energy behind the bold and ambitious vision of SheDecides is sparking national and regional movements that are starting to identify pressing policy changes and other transformative developments for their specific contexts.</a:t>
            </a:r>
          </a:p>
        </p:txBody>
      </p:sp>
      <p:pic>
        <p:nvPicPr>
          <p:cNvPr id="12" name="SheDecidesLogoWhite.png" descr="SheDecidesLogoWhite.png"/>
          <p:cNvPicPr>
            <a:picLocks noChangeAspect="1"/>
          </p:cNvPicPr>
          <p:nvPr/>
        </p:nvPicPr>
        <p:blipFill>
          <a:blip r:embed="rId4">
            <a:extLst/>
          </a:blip>
          <a:stretch>
            <a:fillRect/>
          </a:stretch>
        </p:blipFill>
        <p:spPr>
          <a:xfrm>
            <a:off x="9260284" y="8723255"/>
            <a:ext cx="3117057" cy="582866"/>
          </a:xfrm>
          <a:prstGeom prst="rect">
            <a:avLst/>
          </a:prstGeom>
          <a:ln w="12700">
            <a:miter lim="400000"/>
          </a:ln>
        </p:spPr>
      </p:pic>
    </p:spTree>
    <p:extLst>
      <p:ext uri="{BB962C8B-B14F-4D97-AF65-F5344CB8AC3E}">
        <p14:creationId xmlns:p14="http://schemas.microsoft.com/office/powerpoint/2010/main" val="22686171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9000" r="-9000"/>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a:xfrm>
            <a:off x="1319287" y="5524582"/>
            <a:ext cx="10464800" cy="1130300"/>
          </a:xfrm>
        </p:spPr>
        <p:txBody>
          <a:bodyPr>
            <a:noAutofit/>
          </a:bodyPr>
          <a:lstStyle/>
          <a:p>
            <a:endParaRPr lang="en-GB" sz="3600" dirty="0">
              <a:solidFill>
                <a:srgbClr val="131B22"/>
              </a:solidFill>
              <a:latin typeface="Futura Book" panose="020B0800000000000000" pitchFamily="34" charset="0"/>
              <a:cs typeface="Rubik" panose="00000500000000000000" pitchFamily="2" charset="-79"/>
            </a:endParaRPr>
          </a:p>
          <a:p>
            <a:r>
              <a:rPr lang="en-GB" sz="3600" dirty="0">
                <a:solidFill>
                  <a:srgbClr val="131B22"/>
                </a:solidFill>
                <a:latin typeface="Futura Book" panose="020B0800000000000000" pitchFamily="34" charset="0"/>
                <a:cs typeface="Rubik" panose="00000500000000000000" pitchFamily="2" charset="-79"/>
              </a:rPr>
              <a:t>Local movements are already emerging in India, Southern Africa, the </a:t>
            </a:r>
            <a:r>
              <a:rPr lang="en-GB" sz="3600" dirty="0" err="1">
                <a:solidFill>
                  <a:srgbClr val="131B22"/>
                </a:solidFill>
                <a:latin typeface="Futura Book" panose="020B0800000000000000" pitchFamily="34" charset="0"/>
                <a:cs typeface="Rubik" panose="00000500000000000000" pitchFamily="2" charset="-79"/>
              </a:rPr>
              <a:t>Republique</a:t>
            </a:r>
            <a:r>
              <a:rPr lang="en-GB" sz="3600" dirty="0">
                <a:solidFill>
                  <a:srgbClr val="131B22"/>
                </a:solidFill>
                <a:latin typeface="Futura Book" panose="020B0800000000000000" pitchFamily="34" charset="0"/>
                <a:cs typeface="Rubik" panose="00000500000000000000" pitchFamily="2" charset="-79"/>
              </a:rPr>
              <a:t> </a:t>
            </a:r>
            <a:r>
              <a:rPr lang="en-GB" sz="3600" dirty="0" err="1">
                <a:solidFill>
                  <a:srgbClr val="131B22"/>
                </a:solidFill>
                <a:latin typeface="Futura Book" panose="020B0800000000000000" pitchFamily="34" charset="0"/>
                <a:cs typeface="Rubik" panose="00000500000000000000" pitchFamily="2" charset="-79"/>
              </a:rPr>
              <a:t>Democratique</a:t>
            </a:r>
            <a:r>
              <a:rPr lang="en-GB" sz="3600" dirty="0">
                <a:solidFill>
                  <a:srgbClr val="131B22"/>
                </a:solidFill>
                <a:latin typeface="Futura Book" panose="020B0800000000000000" pitchFamily="34" charset="0"/>
                <a:cs typeface="Rubik" panose="00000500000000000000" pitchFamily="2" charset="-79"/>
              </a:rPr>
              <a:t> du Congo and Uganda. With more to come!</a:t>
            </a:r>
          </a:p>
        </p:txBody>
      </p:sp>
      <p:sp>
        <p:nvSpPr>
          <p:cNvPr id="9" name="Rectangle 8"/>
          <p:cNvSpPr/>
          <p:nvPr/>
        </p:nvSpPr>
        <p:spPr>
          <a:xfrm>
            <a:off x="908172" y="1370128"/>
            <a:ext cx="11120776" cy="3970318"/>
          </a:xfrm>
          <a:prstGeom prst="rect">
            <a:avLst/>
          </a:prstGeom>
        </p:spPr>
        <p:txBody>
          <a:bodyPr wrap="square">
            <a:spAutoFit/>
          </a:bodyPr>
          <a:lstStyle/>
          <a:p>
            <a:r>
              <a:rPr lang="en-GB" sz="3600" dirty="0">
                <a:solidFill>
                  <a:srgbClr val="131B22"/>
                </a:solidFill>
                <a:latin typeface="Futura Book" panose="020B0800000000000000" pitchFamily="34" charset="0"/>
                <a:cs typeface="Rubik" panose="00000500000000000000" pitchFamily="2" charset="-79"/>
              </a:rPr>
              <a:t>Strong and forceful local movements can make real change happen – shifting social norms; adapting laws, policies and procedures that block access to rights; holding governments to account for their promises; and unlocking resources for quality services.</a:t>
            </a:r>
          </a:p>
        </p:txBody>
      </p:sp>
      <p:pic>
        <p:nvPicPr>
          <p:cNvPr id="11" name="SheDecidesLogoWhite.png" descr="SheDecidesLogoWhite.png"/>
          <p:cNvPicPr>
            <a:picLocks noChangeAspect="1"/>
          </p:cNvPicPr>
          <p:nvPr/>
        </p:nvPicPr>
        <p:blipFill>
          <a:blip r:embed="rId4">
            <a:extLst/>
          </a:blip>
          <a:stretch>
            <a:fillRect/>
          </a:stretch>
        </p:blipFill>
        <p:spPr>
          <a:xfrm>
            <a:off x="9260284" y="8723255"/>
            <a:ext cx="3117057" cy="582866"/>
          </a:xfrm>
          <a:prstGeom prst="rect">
            <a:avLst/>
          </a:prstGeom>
          <a:ln w="12700">
            <a:miter lim="400000"/>
          </a:ln>
        </p:spPr>
      </p:pic>
    </p:spTree>
    <p:extLst>
      <p:ext uri="{BB962C8B-B14F-4D97-AF65-F5344CB8AC3E}">
        <p14:creationId xmlns:p14="http://schemas.microsoft.com/office/powerpoint/2010/main" val="7814979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60748" y="419643"/>
            <a:ext cx="2099602" cy="1627574"/>
          </a:xfrm>
          <a:prstGeom prst="rect">
            <a:avLst/>
          </a:prstGeom>
        </p:spPr>
      </p:pic>
      <p:pic>
        <p:nvPicPr>
          <p:cNvPr id="7" name="Picture 6"/>
          <p:cNvPicPr>
            <a:picLocks noChangeAspect="1"/>
          </p:cNvPicPr>
          <p:nvPr/>
        </p:nvPicPr>
        <p:blipFill>
          <a:blip r:embed="rId3"/>
          <a:stretch>
            <a:fillRect/>
          </a:stretch>
        </p:blipFill>
        <p:spPr>
          <a:xfrm>
            <a:off x="7865181" y="7696444"/>
            <a:ext cx="2469617" cy="1759179"/>
          </a:xfrm>
          <a:prstGeom prst="rect">
            <a:avLst/>
          </a:prstGeom>
        </p:spPr>
      </p:pic>
      <p:pic>
        <p:nvPicPr>
          <p:cNvPr id="6" name="Picture 5"/>
          <p:cNvPicPr>
            <a:picLocks noChangeAspect="1"/>
          </p:cNvPicPr>
          <p:nvPr/>
        </p:nvPicPr>
        <p:blipFill>
          <a:blip r:embed="rId4"/>
          <a:stretch>
            <a:fillRect/>
          </a:stretch>
        </p:blipFill>
        <p:spPr>
          <a:xfrm>
            <a:off x="10364238" y="5862238"/>
            <a:ext cx="2362727" cy="1719808"/>
          </a:xfrm>
          <a:prstGeom prst="rect">
            <a:avLst/>
          </a:prstGeom>
        </p:spPr>
      </p:pic>
      <p:pic>
        <p:nvPicPr>
          <p:cNvPr id="5" name="Picture 4"/>
          <p:cNvPicPr>
            <a:picLocks noChangeAspect="1"/>
          </p:cNvPicPr>
          <p:nvPr/>
        </p:nvPicPr>
        <p:blipFill>
          <a:blip r:embed="rId5"/>
          <a:stretch>
            <a:fillRect/>
          </a:stretch>
        </p:blipFill>
        <p:spPr>
          <a:xfrm>
            <a:off x="5302277" y="3958504"/>
            <a:ext cx="2421610" cy="1804101"/>
          </a:xfrm>
          <a:prstGeom prst="rect">
            <a:avLst/>
          </a:prstGeom>
        </p:spPr>
      </p:pic>
      <p:pic>
        <p:nvPicPr>
          <p:cNvPr id="3" name="Picture 2"/>
          <p:cNvPicPr>
            <a:picLocks noChangeAspect="1"/>
          </p:cNvPicPr>
          <p:nvPr/>
        </p:nvPicPr>
        <p:blipFill>
          <a:blip r:embed="rId6"/>
          <a:stretch>
            <a:fillRect/>
          </a:stretch>
        </p:blipFill>
        <p:spPr>
          <a:xfrm>
            <a:off x="10440741" y="3966002"/>
            <a:ext cx="2448168" cy="1826055"/>
          </a:xfrm>
          <a:prstGeom prst="rect">
            <a:avLst/>
          </a:prstGeom>
        </p:spPr>
      </p:pic>
      <p:pic>
        <p:nvPicPr>
          <p:cNvPr id="2" name="Picture 1"/>
          <p:cNvPicPr>
            <a:picLocks noChangeAspect="1"/>
          </p:cNvPicPr>
          <p:nvPr/>
        </p:nvPicPr>
        <p:blipFill>
          <a:blip r:embed="rId7"/>
          <a:stretch>
            <a:fillRect/>
          </a:stretch>
        </p:blipFill>
        <p:spPr>
          <a:xfrm>
            <a:off x="5255397" y="244547"/>
            <a:ext cx="2470102" cy="1836468"/>
          </a:xfrm>
          <a:prstGeom prst="rect">
            <a:avLst/>
          </a:prstGeom>
        </p:spPr>
      </p:pic>
      <p:pic>
        <p:nvPicPr>
          <p:cNvPr id="253" name="AlexanderdeCroo.jpg" descr="AlexanderdeCroo.jpg"/>
          <p:cNvPicPr>
            <a:picLocks noGrp="1" noChangeAspect="1"/>
          </p:cNvPicPr>
          <p:nvPr>
            <p:ph type="pic" idx="14"/>
          </p:nvPr>
        </p:nvPicPr>
        <p:blipFill>
          <a:blip r:embed="rId8">
            <a:extLst/>
          </a:blip>
          <a:srcRect t="12585" b="12585"/>
          <a:stretch>
            <a:fillRect/>
          </a:stretch>
        </p:blipFill>
        <p:spPr>
          <a:xfrm>
            <a:off x="49609" y="263921"/>
            <a:ext cx="2542229" cy="1797720"/>
          </a:xfrm>
          <a:prstGeom prst="rect">
            <a:avLst/>
          </a:prstGeom>
        </p:spPr>
      </p:pic>
      <p:pic>
        <p:nvPicPr>
          <p:cNvPr id="254" name="Aminatou Sar.jpg" descr="Aminatou Sar.jpg"/>
          <p:cNvPicPr>
            <a:picLocks noChangeAspect="1"/>
          </p:cNvPicPr>
          <p:nvPr/>
        </p:nvPicPr>
        <p:blipFill>
          <a:blip r:embed="rId9">
            <a:extLst/>
          </a:blip>
          <a:srcRect l="2902" r="2902"/>
          <a:stretch>
            <a:fillRect/>
          </a:stretch>
        </p:blipFill>
        <p:spPr>
          <a:xfrm>
            <a:off x="2640409" y="263921"/>
            <a:ext cx="2542229" cy="1797720"/>
          </a:xfrm>
          <a:prstGeom prst="rect">
            <a:avLst/>
          </a:prstGeom>
          <a:ln w="12700">
            <a:miter lim="400000"/>
          </a:ln>
        </p:spPr>
      </p:pic>
      <p:pic>
        <p:nvPicPr>
          <p:cNvPr id="256" name="chrissi-1 (3).jpg" descr="chrissi-1 (3).jpg"/>
          <p:cNvPicPr>
            <a:picLocks noChangeAspect="1"/>
          </p:cNvPicPr>
          <p:nvPr/>
        </p:nvPicPr>
        <p:blipFill>
          <a:blip r:embed="rId10">
            <a:extLst/>
          </a:blip>
          <a:srcRect t="14818" b="14818"/>
          <a:stretch>
            <a:fillRect/>
          </a:stretch>
        </p:blipFill>
        <p:spPr>
          <a:xfrm>
            <a:off x="7822009" y="263921"/>
            <a:ext cx="2542229" cy="1797720"/>
          </a:xfrm>
          <a:prstGeom prst="rect">
            <a:avLst/>
          </a:prstGeom>
          <a:ln w="12700">
            <a:miter lim="400000"/>
          </a:ln>
        </p:spPr>
      </p:pic>
      <p:pic>
        <p:nvPicPr>
          <p:cNvPr id="258" name="Katja.jpg" descr="Katja.jpg"/>
          <p:cNvPicPr>
            <a:picLocks noChangeAspect="1"/>
          </p:cNvPicPr>
          <p:nvPr/>
        </p:nvPicPr>
        <p:blipFill>
          <a:blip r:embed="rId11">
            <a:extLst/>
          </a:blip>
          <a:srcRect t="13736" b="13736"/>
          <a:stretch>
            <a:fillRect/>
          </a:stretch>
        </p:blipFill>
        <p:spPr>
          <a:xfrm>
            <a:off x="49609" y="2120900"/>
            <a:ext cx="2542229" cy="1797719"/>
          </a:xfrm>
          <a:prstGeom prst="rect">
            <a:avLst/>
          </a:prstGeom>
          <a:ln w="12700">
            <a:miter lim="400000"/>
          </a:ln>
        </p:spPr>
      </p:pic>
      <p:pic>
        <p:nvPicPr>
          <p:cNvPr id="259" name="Kate-Hampton-22.original.jpg" descr="Kate-Hampton-22.original.jpg"/>
          <p:cNvPicPr>
            <a:picLocks noChangeAspect="1"/>
          </p:cNvPicPr>
          <p:nvPr/>
        </p:nvPicPr>
        <p:blipFill>
          <a:blip r:embed="rId12">
            <a:extLst/>
          </a:blip>
          <a:srcRect t="13773" b="39084"/>
          <a:stretch>
            <a:fillRect/>
          </a:stretch>
        </p:blipFill>
        <p:spPr>
          <a:xfrm>
            <a:off x="2640409" y="2120900"/>
            <a:ext cx="2542229" cy="1797719"/>
          </a:xfrm>
          <a:prstGeom prst="rect">
            <a:avLst/>
          </a:prstGeom>
          <a:ln w="12700">
            <a:miter lim="400000"/>
          </a:ln>
        </p:spPr>
      </p:pic>
      <p:pic>
        <p:nvPicPr>
          <p:cNvPr id="260" name="Jona Claire Turalde pic.jpg" descr="Jona Claire Turalde pic.jpg"/>
          <p:cNvPicPr>
            <a:picLocks noChangeAspect="1"/>
          </p:cNvPicPr>
          <p:nvPr/>
        </p:nvPicPr>
        <p:blipFill>
          <a:blip r:embed="rId13">
            <a:extLst/>
          </a:blip>
          <a:srcRect t="14642" b="14642"/>
          <a:stretch>
            <a:fillRect/>
          </a:stretch>
        </p:blipFill>
        <p:spPr>
          <a:xfrm>
            <a:off x="5231209" y="2120900"/>
            <a:ext cx="2542229" cy="1797719"/>
          </a:xfrm>
          <a:prstGeom prst="rect">
            <a:avLst/>
          </a:prstGeom>
          <a:ln w="12700">
            <a:miter lim="400000"/>
          </a:ln>
        </p:spPr>
      </p:pic>
      <p:pic>
        <p:nvPicPr>
          <p:cNvPr id="261" name="isabellalovin_1.jpg" descr="isabellalovin_1.jpg"/>
          <p:cNvPicPr>
            <a:picLocks noChangeAspect="1"/>
          </p:cNvPicPr>
          <p:nvPr/>
        </p:nvPicPr>
        <p:blipFill>
          <a:blip r:embed="rId14">
            <a:extLst/>
          </a:blip>
          <a:srcRect l="2869" r="2869"/>
          <a:stretch>
            <a:fillRect/>
          </a:stretch>
        </p:blipFill>
        <p:spPr>
          <a:xfrm>
            <a:off x="7822009" y="2120900"/>
            <a:ext cx="2542229" cy="1797719"/>
          </a:xfrm>
          <a:prstGeom prst="rect">
            <a:avLst/>
          </a:prstGeom>
          <a:ln w="12700">
            <a:miter lim="400000"/>
          </a:ln>
        </p:spPr>
      </p:pic>
      <p:pic>
        <p:nvPicPr>
          <p:cNvPr id="262" name="Georgia Arnold.jpg" descr="Georgia Arnold.jpg"/>
          <p:cNvPicPr>
            <a:picLocks noChangeAspect="1"/>
          </p:cNvPicPr>
          <p:nvPr/>
        </p:nvPicPr>
        <p:blipFill>
          <a:blip r:embed="rId15">
            <a:extLst/>
          </a:blip>
          <a:srcRect t="22384" b="22384"/>
          <a:stretch>
            <a:fillRect/>
          </a:stretch>
        </p:blipFill>
        <p:spPr>
          <a:xfrm>
            <a:off x="10412809" y="2120900"/>
            <a:ext cx="2542229" cy="1797719"/>
          </a:xfrm>
          <a:prstGeom prst="rect">
            <a:avLst/>
          </a:prstGeom>
          <a:ln w="12700">
            <a:miter lim="400000"/>
          </a:ln>
        </p:spPr>
      </p:pic>
      <p:pic>
        <p:nvPicPr>
          <p:cNvPr id="263" name="Malayah Harper 2017.jpg" descr="Malayah Harper 2017.jpg"/>
          <p:cNvPicPr>
            <a:picLocks noChangeAspect="1"/>
          </p:cNvPicPr>
          <p:nvPr/>
        </p:nvPicPr>
        <p:blipFill>
          <a:blip r:embed="rId16">
            <a:extLst/>
          </a:blip>
          <a:srcRect t="11742" b="11742"/>
          <a:stretch>
            <a:fillRect/>
          </a:stretch>
        </p:blipFill>
        <p:spPr>
          <a:xfrm>
            <a:off x="49609" y="3977878"/>
            <a:ext cx="2542229" cy="1797719"/>
          </a:xfrm>
          <a:prstGeom prst="rect">
            <a:avLst/>
          </a:prstGeom>
          <a:ln w="12700">
            <a:miter lim="400000"/>
          </a:ln>
        </p:spPr>
      </p:pic>
      <p:pic>
        <p:nvPicPr>
          <p:cNvPr id="264" name="marie-claude_bibeau.jpg" descr="marie-claude_bibeau.jpg"/>
          <p:cNvPicPr>
            <a:picLocks noChangeAspect="1"/>
          </p:cNvPicPr>
          <p:nvPr/>
        </p:nvPicPr>
        <p:blipFill>
          <a:blip r:embed="rId17">
            <a:extLst/>
          </a:blip>
          <a:srcRect t="12585" b="12585"/>
          <a:stretch>
            <a:fillRect/>
          </a:stretch>
        </p:blipFill>
        <p:spPr>
          <a:xfrm>
            <a:off x="2640409" y="3977878"/>
            <a:ext cx="2542229" cy="1797719"/>
          </a:xfrm>
          <a:prstGeom prst="rect">
            <a:avLst/>
          </a:prstGeom>
          <a:ln w="12700">
            <a:miter lim="400000"/>
          </a:ln>
        </p:spPr>
      </p:pic>
      <p:pic>
        <p:nvPicPr>
          <p:cNvPr id="266" name="Minister of Health-Dr Aaron Motsoaledi-NTS_2539.jpg" descr="Minister of Health-Dr Aaron Motsoaledi-NTS_2539.jpg"/>
          <p:cNvPicPr>
            <a:picLocks noChangeAspect="1"/>
          </p:cNvPicPr>
          <p:nvPr/>
        </p:nvPicPr>
        <p:blipFill>
          <a:blip r:embed="rId18">
            <a:extLst/>
          </a:blip>
          <a:srcRect t="12386" b="12386"/>
          <a:stretch>
            <a:fillRect/>
          </a:stretch>
        </p:blipFill>
        <p:spPr>
          <a:xfrm>
            <a:off x="7822009" y="3977878"/>
            <a:ext cx="2542229" cy="1797719"/>
          </a:xfrm>
          <a:prstGeom prst="rect">
            <a:avLst/>
          </a:prstGeom>
          <a:ln w="12700">
            <a:miter lim="400000"/>
          </a:ln>
        </p:spPr>
      </p:pic>
      <p:pic>
        <p:nvPicPr>
          <p:cNvPr id="268" name="Simon_Cooke.jpg" descr="Simon_Cooke.jpg"/>
          <p:cNvPicPr>
            <a:picLocks noChangeAspect="1"/>
          </p:cNvPicPr>
          <p:nvPr/>
        </p:nvPicPr>
        <p:blipFill>
          <a:blip r:embed="rId19">
            <a:extLst/>
          </a:blip>
          <a:srcRect t="12781" b="12781"/>
          <a:stretch>
            <a:fillRect/>
          </a:stretch>
        </p:blipFill>
        <p:spPr>
          <a:xfrm>
            <a:off x="49609" y="5834856"/>
            <a:ext cx="2542229" cy="1797720"/>
          </a:xfrm>
          <a:prstGeom prst="rect">
            <a:avLst/>
          </a:prstGeom>
          <a:ln w="12700">
            <a:miter lim="400000"/>
          </a:ln>
        </p:spPr>
      </p:pic>
      <p:pic>
        <p:nvPicPr>
          <p:cNvPr id="270" name="pr lillianneploumen2.jpg" descr="pr lillianneploumen2.jpg"/>
          <p:cNvPicPr>
            <a:picLocks noChangeAspect="1"/>
          </p:cNvPicPr>
          <p:nvPr/>
        </p:nvPicPr>
        <p:blipFill>
          <a:blip r:embed="rId20">
            <a:extLst/>
          </a:blip>
          <a:srcRect t="795" b="795"/>
          <a:stretch>
            <a:fillRect/>
          </a:stretch>
        </p:blipFill>
        <p:spPr>
          <a:xfrm>
            <a:off x="5231209" y="5834856"/>
            <a:ext cx="2542229" cy="1797720"/>
          </a:xfrm>
          <a:prstGeom prst="rect">
            <a:avLst/>
          </a:prstGeom>
          <a:ln w="12700">
            <a:miter lim="400000"/>
          </a:ln>
        </p:spPr>
      </p:pic>
      <p:pic>
        <p:nvPicPr>
          <p:cNvPr id="271" name="Patrick.jpg" descr="Patrick.jpg"/>
          <p:cNvPicPr>
            <a:picLocks noChangeAspect="1"/>
          </p:cNvPicPr>
          <p:nvPr/>
        </p:nvPicPr>
        <p:blipFill>
          <a:blip r:embed="rId21">
            <a:extLst/>
          </a:blip>
          <a:srcRect t="11568" b="11568"/>
          <a:stretch>
            <a:fillRect/>
          </a:stretch>
        </p:blipFill>
        <p:spPr>
          <a:xfrm>
            <a:off x="7822009" y="5834856"/>
            <a:ext cx="2542229" cy="1797720"/>
          </a:xfrm>
          <a:prstGeom prst="rect">
            <a:avLst/>
          </a:prstGeom>
          <a:ln w="12700">
            <a:miter lim="400000"/>
          </a:ln>
        </p:spPr>
      </p:pic>
      <p:pic>
        <p:nvPicPr>
          <p:cNvPr id="272" name="musimbi_kanyoro_approved_PRINT.jpg" descr="musimbi_kanyoro_approved_PRINT.jpg"/>
          <p:cNvPicPr>
            <a:picLocks noChangeAspect="1"/>
          </p:cNvPicPr>
          <p:nvPr/>
        </p:nvPicPr>
        <p:blipFill>
          <a:blip r:embed="rId22">
            <a:extLst/>
          </a:blip>
          <a:srcRect t="9124" b="9124"/>
          <a:stretch>
            <a:fillRect/>
          </a:stretch>
        </p:blipFill>
        <p:spPr>
          <a:xfrm>
            <a:off x="2627463" y="5830490"/>
            <a:ext cx="2542229" cy="1797720"/>
          </a:xfrm>
          <a:prstGeom prst="rect">
            <a:avLst/>
          </a:prstGeom>
          <a:ln w="12700">
            <a:miter lim="400000"/>
          </a:ln>
        </p:spPr>
      </p:pic>
      <p:pic>
        <p:nvPicPr>
          <p:cNvPr id="273" name="TON COENEN 2017.jpg" descr="TON COENEN 2017.jpg"/>
          <p:cNvPicPr>
            <a:picLocks noChangeAspect="1"/>
          </p:cNvPicPr>
          <p:nvPr/>
        </p:nvPicPr>
        <p:blipFill>
          <a:blip r:embed="rId23">
            <a:extLst/>
          </a:blip>
          <a:srcRect t="26405" b="26405"/>
          <a:stretch>
            <a:fillRect/>
          </a:stretch>
        </p:blipFill>
        <p:spPr>
          <a:xfrm>
            <a:off x="49609" y="7691834"/>
            <a:ext cx="2542229" cy="1797719"/>
          </a:xfrm>
          <a:prstGeom prst="rect">
            <a:avLst/>
          </a:prstGeom>
          <a:ln w="12700">
            <a:miter lim="400000"/>
          </a:ln>
        </p:spPr>
      </p:pic>
      <p:pic>
        <p:nvPicPr>
          <p:cNvPr id="274" name="Tornaes.jpg" descr="Tornaes.jpg"/>
          <p:cNvPicPr>
            <a:picLocks noChangeAspect="1"/>
          </p:cNvPicPr>
          <p:nvPr/>
        </p:nvPicPr>
        <p:blipFill>
          <a:blip r:embed="rId24">
            <a:extLst/>
          </a:blip>
          <a:srcRect t="17604" b="17604"/>
          <a:stretch>
            <a:fillRect/>
          </a:stretch>
        </p:blipFill>
        <p:spPr>
          <a:xfrm>
            <a:off x="2640409" y="7691834"/>
            <a:ext cx="2542229" cy="1797719"/>
          </a:xfrm>
          <a:prstGeom prst="rect">
            <a:avLst/>
          </a:prstGeom>
          <a:ln w="12700">
            <a:miter lim="400000"/>
          </a:ln>
        </p:spPr>
      </p:pic>
      <p:pic>
        <p:nvPicPr>
          <p:cNvPr id="275" name="VictoriaFuentesImage.jpg" descr="VictoriaFuentesImage.jpg"/>
          <p:cNvPicPr>
            <a:picLocks noChangeAspect="1"/>
          </p:cNvPicPr>
          <p:nvPr/>
        </p:nvPicPr>
        <p:blipFill>
          <a:blip r:embed="rId25">
            <a:extLst/>
          </a:blip>
          <a:srcRect l="3040" r="3040"/>
          <a:stretch>
            <a:fillRect/>
          </a:stretch>
        </p:blipFill>
        <p:spPr>
          <a:xfrm>
            <a:off x="5231209" y="7691834"/>
            <a:ext cx="2542229" cy="1797720"/>
          </a:xfrm>
          <a:prstGeom prst="rect">
            <a:avLst/>
          </a:prstGeom>
          <a:ln w="12700">
            <a:miter lim="400000"/>
          </a:ln>
        </p:spPr>
      </p:pic>
      <p:pic>
        <p:nvPicPr>
          <p:cNvPr id="277" name="Malayah Harper 2017.jpg" descr="Malayah Harper 2017.jpg"/>
          <p:cNvPicPr>
            <a:picLocks noChangeAspect="1"/>
          </p:cNvPicPr>
          <p:nvPr/>
        </p:nvPicPr>
        <p:blipFill>
          <a:blip r:embed="rId16">
            <a:extLst/>
          </a:blip>
          <a:srcRect t="11742" b="11742"/>
          <a:stretch>
            <a:fillRect/>
          </a:stretch>
        </p:blipFill>
        <p:spPr>
          <a:xfrm>
            <a:off x="10412809" y="7691834"/>
            <a:ext cx="2542229" cy="1797720"/>
          </a:xfrm>
          <a:prstGeom prst="rect">
            <a:avLst/>
          </a:prstGeom>
          <a:ln w="12700">
            <a:miter lim="400000"/>
          </a:ln>
        </p:spPr>
      </p:pic>
      <p:sp>
        <p:nvSpPr>
          <p:cNvPr id="278" name="Rectangle"/>
          <p:cNvSpPr/>
          <p:nvPr/>
        </p:nvSpPr>
        <p:spPr>
          <a:xfrm>
            <a:off x="8070" y="-17822"/>
            <a:ext cx="16700863" cy="9977968"/>
          </a:xfrm>
          <a:prstGeom prst="rect">
            <a:avLst/>
          </a:prstGeom>
          <a:gradFill>
            <a:gsLst>
              <a:gs pos="0">
                <a:srgbClr val="000000">
                  <a:alpha val="93044"/>
                </a:srgbClr>
              </a:gs>
              <a:gs pos="100000">
                <a:srgbClr val="000000">
                  <a:alpha val="0"/>
                </a:srgbClr>
              </a:gs>
            </a:gsLst>
            <a:lin ang="21503054"/>
          </a:gradFill>
          <a:ln w="12700">
            <a:miter lim="400000"/>
          </a:ln>
        </p:spPr>
        <p:txBody>
          <a:bodyPr lIns="50800" tIns="50800" rIns="50800" bIns="50800" anchor="ctr"/>
          <a:lstStyle/>
          <a:p>
            <a:pPr>
              <a:defRPr sz="3000">
                <a:solidFill>
                  <a:srgbClr val="FFFFFF"/>
                </a:solidFill>
              </a:defRPr>
            </a:pPr>
            <a:endParaRPr/>
          </a:p>
        </p:txBody>
      </p:sp>
      <p:sp>
        <p:nvSpPr>
          <p:cNvPr id="279"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pic>
        <p:nvPicPr>
          <p:cNvPr id="280" name="SheDecidesLogoWhite.png" descr="SheDecidesLogoWhite.png"/>
          <p:cNvPicPr>
            <a:picLocks noChangeAspect="1"/>
          </p:cNvPicPr>
          <p:nvPr/>
        </p:nvPicPr>
        <p:blipFill>
          <a:blip r:embed="rId26">
            <a:extLst/>
          </a:blip>
          <a:stretch>
            <a:fillRect/>
          </a:stretch>
        </p:blipFill>
        <p:spPr>
          <a:xfrm>
            <a:off x="9260284" y="8616701"/>
            <a:ext cx="3117057" cy="582866"/>
          </a:xfrm>
          <a:prstGeom prst="rect">
            <a:avLst/>
          </a:prstGeom>
          <a:ln w="12700">
            <a:miter lim="400000"/>
          </a:ln>
        </p:spPr>
      </p:pic>
      <p:sp>
        <p:nvSpPr>
          <p:cNvPr id="281" name="SheDecides Torchbearers"/>
          <p:cNvSpPr txBox="1">
            <a:spLocks noGrp="1"/>
          </p:cNvSpPr>
          <p:nvPr>
            <p:ph type="title" idx="4294967295"/>
          </p:nvPr>
        </p:nvSpPr>
        <p:spPr>
          <a:xfrm>
            <a:off x="1193216" y="1514095"/>
            <a:ext cx="7990284" cy="978430"/>
          </a:xfrm>
          <a:prstGeom prst="rect">
            <a:avLst/>
          </a:prstGeom>
        </p:spPr>
        <p:txBody>
          <a:bodyPr anchor="t">
            <a:noAutofit/>
          </a:bodyPr>
          <a:lstStyle>
            <a:lvl1pPr algn="l" defTabSz="315468">
              <a:defRPr sz="3456">
                <a:solidFill>
                  <a:srgbClr val="FFFFFF"/>
                </a:solidFill>
              </a:defRPr>
            </a:lvl1pPr>
          </a:lstStyle>
          <a:p>
            <a:r>
              <a:rPr lang="en-GB" sz="5400" b="1" dirty="0">
                <a:latin typeface="Rubik" panose="00000500000000000000" pitchFamily="2" charset="-79"/>
                <a:cs typeface="Rubik" panose="00000500000000000000" pitchFamily="2" charset="-79"/>
              </a:rPr>
              <a:t>CHAMPIONS</a:t>
            </a:r>
            <a:endParaRPr sz="5400" b="1" dirty="0">
              <a:latin typeface="Rubik" panose="00000500000000000000" pitchFamily="2" charset="-79"/>
              <a:cs typeface="Rubik" panose="00000500000000000000" pitchFamily="2" charset="-79"/>
            </a:endParaRPr>
          </a:p>
        </p:txBody>
      </p:sp>
      <p:sp>
        <p:nvSpPr>
          <p:cNvPr id="282" name="All over the world, people are standing up to say that, yes, SheDecides.…"/>
          <p:cNvSpPr txBox="1"/>
          <p:nvPr/>
        </p:nvSpPr>
        <p:spPr>
          <a:xfrm>
            <a:off x="1193216" y="2667496"/>
            <a:ext cx="4970078" cy="608756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lnSpcReduction="10000"/>
          </a:bodyPr>
          <a:lstStyle/>
          <a:p>
            <a:pPr algn="l"/>
            <a:r>
              <a:rPr lang="en-GB" sz="2800" dirty="0">
                <a:solidFill>
                  <a:schemeClr val="bg1"/>
                </a:solidFill>
                <a:latin typeface="Futura Book" panose="020B0800000000000000" pitchFamily="34" charset="0"/>
                <a:cs typeface="Rubik" panose="00000500000000000000" pitchFamily="2" charset="-79"/>
              </a:rPr>
              <a:t>Champions are the Ambassadors of the SheDecides movement. Many are Ministers and young leaders. They are individuals - some representing countries and organisations - who act alone and together to propel us toward a reality where every girl and every woman has power over her body. </a:t>
            </a:r>
          </a:p>
          <a:p>
            <a:pPr algn="l" defTabSz="251206">
              <a:defRPr sz="2752">
                <a:solidFill>
                  <a:srgbClr val="FFFFFF"/>
                </a:solidFill>
                <a:latin typeface="Futura Light"/>
                <a:ea typeface="Futura Light"/>
                <a:cs typeface="Futura Light"/>
                <a:sym typeface="Futura Light"/>
              </a:defRPr>
            </a:pPr>
            <a:r>
              <a:rPr dirty="0">
                <a:solidFill>
                  <a:schemeClr val="bg1"/>
                </a:solidFill>
                <a:latin typeface="Futura Book" panose="020B0800000000000000" pitchFamily="34" charset="0"/>
                <a:cs typeface="Rubik" panose="00000500000000000000" pitchFamily="2" charset="-79"/>
              </a:rPr>
              <a:t> </a:t>
            </a:r>
          </a:p>
          <a:p>
            <a:pPr algn="l" defTabSz="251206">
              <a:defRPr sz="2752">
                <a:solidFill>
                  <a:srgbClr val="FFFFFF"/>
                </a:solidFill>
              </a:defRPr>
            </a:pPr>
            <a:r>
              <a:rPr sz="4000" dirty="0">
                <a:solidFill>
                  <a:schemeClr val="bg1"/>
                </a:solidFill>
                <a:latin typeface="Futura Book" panose="020B0800000000000000" pitchFamily="34" charset="0"/>
                <a:cs typeface="Rubik" panose="00000500000000000000" pitchFamily="2" charset="-79"/>
              </a:rPr>
              <a:t>Without question.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47" name="SheDecides galvanises political leadership and social momentum"/>
          <p:cNvSpPr txBox="1">
            <a:spLocks noGrp="1"/>
          </p:cNvSpPr>
          <p:nvPr>
            <p:ph type="ctrTitle"/>
          </p:nvPr>
        </p:nvSpPr>
        <p:spPr>
          <a:xfrm>
            <a:off x="773486" y="1414004"/>
            <a:ext cx="11603855" cy="1320284"/>
          </a:xfrm>
          <a:prstGeom prst="rect">
            <a:avLst/>
          </a:prstGeom>
        </p:spPr>
        <p:txBody>
          <a:bodyPr anchor="t">
            <a:noAutofit/>
          </a:bodyPr>
          <a:lstStyle>
            <a:lvl1pPr algn="l" defTabSz="274574">
              <a:defRPr sz="3008"/>
            </a:lvl1pPr>
          </a:lstStyle>
          <a:p>
            <a:pPr algn="ctr"/>
            <a:r>
              <a:rPr lang="en-GB" sz="3600" dirty="0">
                <a:latin typeface="Futura Book" panose="020B0800000000000000" pitchFamily="34" charset="0"/>
                <a:cs typeface="Rubik" panose="00000500000000000000" pitchFamily="2" charset="-79"/>
              </a:rPr>
              <a:t>The</a:t>
            </a:r>
            <a:r>
              <a:rPr lang="en-GB" sz="3600" i="1" dirty="0">
                <a:latin typeface="Futura Book" panose="020B0800000000000000" pitchFamily="34" charset="0"/>
                <a:cs typeface="Rubik" panose="00000500000000000000" pitchFamily="2" charset="-79"/>
              </a:rPr>
              <a:t> </a:t>
            </a:r>
            <a:r>
              <a:rPr lang="en-GB" sz="3600" dirty="0">
                <a:latin typeface="Futura Book" panose="020B0800000000000000" pitchFamily="34" charset="0"/>
                <a:cs typeface="Rubik" panose="00000500000000000000" pitchFamily="2" charset="-79"/>
              </a:rPr>
              <a:t>SheDecides</a:t>
            </a:r>
            <a:r>
              <a:rPr lang="en-GB" sz="3600" i="1" dirty="0">
                <a:latin typeface="Futura Book" panose="020B0800000000000000" pitchFamily="34" charset="0"/>
                <a:cs typeface="Rubik" panose="00000500000000000000" pitchFamily="2" charset="-79"/>
              </a:rPr>
              <a:t> </a:t>
            </a:r>
            <a:r>
              <a:rPr lang="en-GB" sz="3600" dirty="0">
                <a:latin typeface="Futura Book" panose="020B0800000000000000" pitchFamily="34" charset="0"/>
                <a:cs typeface="Rubik" panose="00000500000000000000" pitchFamily="2" charset="-79"/>
              </a:rPr>
              <a:t>movement disrupts the power imbalances that for too long have stopped girls and women from deciding. Energized by evidence-based outrage, we are a conspiracy of hope.</a:t>
            </a:r>
          </a:p>
        </p:txBody>
      </p:sp>
      <p:sp>
        <p:nvSpPr>
          <p:cNvPr id="248" name="Political leadership and social momentum are coming together like never before!…"/>
          <p:cNvSpPr txBox="1"/>
          <p:nvPr/>
        </p:nvSpPr>
        <p:spPr>
          <a:xfrm>
            <a:off x="773486" y="4568041"/>
            <a:ext cx="11777475" cy="36386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spcBef>
                <a:spcPts val="4200"/>
              </a:spcBef>
              <a:defRPr sz="2700">
                <a:latin typeface="Futura Light"/>
                <a:ea typeface="Futura Light"/>
                <a:cs typeface="Futura Light"/>
                <a:sym typeface="Futura Light"/>
              </a:defRPr>
            </a:pPr>
            <a:r>
              <a:rPr sz="3600" dirty="0">
                <a:latin typeface="Futura Book" panose="020B0800000000000000" pitchFamily="34" charset="0"/>
                <a:cs typeface="Rubik" panose="00000500000000000000" pitchFamily="2" charset="-79"/>
              </a:rPr>
              <a:t>Political leadership and social momentum are coming together like never before!</a:t>
            </a:r>
          </a:p>
          <a:p>
            <a:pPr>
              <a:spcBef>
                <a:spcPts val="4200"/>
              </a:spcBef>
              <a:defRPr sz="2700">
                <a:latin typeface="Futura Light"/>
                <a:ea typeface="Futura Light"/>
                <a:cs typeface="Futura Light"/>
                <a:sym typeface="Futura Light"/>
              </a:defRPr>
            </a:pPr>
            <a:r>
              <a:rPr sz="3600" b="1" dirty="0">
                <a:latin typeface="Futura Book" panose="020B0800000000000000" pitchFamily="34" charset="0"/>
                <a:cs typeface="Rubik" panose="00000500000000000000" pitchFamily="2" charset="-79"/>
              </a:rPr>
              <a:t>Sign the manifesto and join</a:t>
            </a:r>
            <a:r>
              <a:rPr lang="en-GB" sz="3600" b="1" dirty="0">
                <a:latin typeface="Futura Book" panose="020B0800000000000000" pitchFamily="34" charset="0"/>
                <a:cs typeface="Rubik" panose="00000500000000000000" pitchFamily="2" charset="-79"/>
              </a:rPr>
              <a:t> over 5</a:t>
            </a:r>
            <a:r>
              <a:rPr sz="3600" b="1" dirty="0">
                <a:latin typeface="Futura Book" panose="020B0800000000000000" pitchFamily="34" charset="0"/>
                <a:cs typeface="Rubik" panose="00000500000000000000" pitchFamily="2" charset="-79"/>
              </a:rPr>
              <a:t>0</a:t>
            </a:r>
            <a:r>
              <a:rPr lang="en-GB" sz="3600" b="1" dirty="0">
                <a:latin typeface="Futura Book" panose="020B0800000000000000" pitchFamily="34" charset="0"/>
                <a:cs typeface="Rubik" panose="00000500000000000000" pitchFamily="2" charset="-79"/>
              </a:rPr>
              <a:t>,000</a:t>
            </a:r>
            <a:r>
              <a:rPr sz="3600" b="1" dirty="0">
                <a:latin typeface="Futura Book" panose="020B0800000000000000" pitchFamily="34" charset="0"/>
                <a:cs typeface="Rubik" panose="00000500000000000000" pitchFamily="2" charset="-79"/>
              </a:rPr>
              <a:t> friends</a:t>
            </a:r>
            <a:r>
              <a:rPr lang="en-GB" sz="3600" b="1" dirty="0">
                <a:latin typeface="Futura Book" panose="020B0800000000000000" pitchFamily="34" charset="0"/>
                <a:cs typeface="Rubik" panose="00000500000000000000" pitchFamily="2" charset="-79"/>
              </a:rPr>
              <a:t> and 40 Champions of</a:t>
            </a:r>
            <a:r>
              <a:rPr sz="3600" b="1" dirty="0">
                <a:latin typeface="Futura Book" panose="020B0800000000000000" pitchFamily="34" charset="0"/>
                <a:cs typeface="Rubik" panose="00000500000000000000" pitchFamily="2" charset="-79"/>
              </a:rPr>
              <a:t> </a:t>
            </a:r>
            <a:r>
              <a:rPr lang="en-GB" sz="3600" b="1" dirty="0">
                <a:latin typeface="Futura Book" panose="020B0800000000000000" pitchFamily="34" charset="0"/>
                <a:cs typeface="Rubik" panose="00000500000000000000" pitchFamily="2" charset="-79"/>
              </a:rPr>
              <a:t>a world SheDecides. Without question.</a:t>
            </a:r>
            <a:endParaRPr sz="3600" b="1" dirty="0">
              <a:latin typeface="Futura Book" panose="020B0800000000000000" pitchFamily="34" charset="0"/>
              <a:cs typeface="Rubik" panose="00000500000000000000" pitchFamily="2" charset="-79"/>
            </a:endParaRPr>
          </a:p>
        </p:txBody>
      </p:sp>
      <p:pic>
        <p:nvPicPr>
          <p:cNvPr id="6" name="SheDecidesLogoWhite.png" descr="SheDecidesLogoWhite.png"/>
          <p:cNvPicPr>
            <a:picLocks noChangeAspect="1"/>
          </p:cNvPicPr>
          <p:nvPr/>
        </p:nvPicPr>
        <p:blipFill>
          <a:blip r:embed="rId3">
            <a:extLst/>
          </a:blip>
          <a:stretch>
            <a:fillRect/>
          </a:stretch>
        </p:blipFill>
        <p:spPr>
          <a:xfrm>
            <a:off x="9260284" y="8723255"/>
            <a:ext cx="3117057" cy="58286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6000" r="-6000"/>
          </a:stretch>
        </a:blipFill>
        <a:effectLst/>
      </p:bgPr>
    </p:bg>
    <p:spTree>
      <p:nvGrpSpPr>
        <p:cNvPr id="1" name=""/>
        <p:cNvGrpSpPr/>
        <p:nvPr/>
      </p:nvGrpSpPr>
      <p:grpSpPr>
        <a:xfrm>
          <a:off x="0" y="0"/>
          <a:ext cx="0" cy="0"/>
          <a:chOff x="0" y="0"/>
          <a:chExt cx="0" cy="0"/>
        </a:xfrm>
      </p:grpSpPr>
      <p:sp>
        <p:nvSpPr>
          <p:cNvPr id="245"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sp>
        <p:nvSpPr>
          <p:cNvPr id="2" name="TextBox 1"/>
          <p:cNvSpPr txBox="1"/>
          <p:nvPr/>
        </p:nvSpPr>
        <p:spPr>
          <a:xfrm>
            <a:off x="703483" y="6107495"/>
            <a:ext cx="1159783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800" b="0" i="0" u="none" strike="noStrike" cap="none" spc="0" normalizeH="0" baseline="0" dirty="0">
                <a:ln>
                  <a:noFill/>
                </a:ln>
                <a:solidFill>
                  <a:srgbClr val="000000"/>
                </a:solidFill>
                <a:effectLst/>
                <a:uFillTx/>
                <a:latin typeface="Futura Book" panose="020B0800000000000000" pitchFamily="34" charset="0"/>
                <a:cs typeface="Rubik" panose="00000500000000000000" pitchFamily="2" charset="-79"/>
                <a:sym typeface="Futura Bold"/>
              </a:rPr>
              <a:t>SHEDECIDES.COM/THE-MANIFESTO/</a:t>
            </a:r>
          </a:p>
        </p:txBody>
      </p:sp>
      <p:sp>
        <p:nvSpPr>
          <p:cNvPr id="6" name="TextBox 5"/>
          <p:cNvSpPr txBox="1"/>
          <p:nvPr/>
        </p:nvSpPr>
        <p:spPr>
          <a:xfrm>
            <a:off x="535040" y="2661673"/>
            <a:ext cx="1159783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6600" b="1" i="0" u="none" strike="noStrike" cap="none" spc="0" normalizeH="0" baseline="0" dirty="0">
                <a:ln>
                  <a:noFill/>
                </a:ln>
                <a:solidFill>
                  <a:srgbClr val="000000"/>
                </a:solidFill>
                <a:effectLst/>
                <a:uFillTx/>
                <a:latin typeface="Futura Book" panose="020B0800000000000000" pitchFamily="34" charset="0"/>
                <a:cs typeface="Rubik" panose="00000500000000000000" pitchFamily="2" charset="-79"/>
                <a:sym typeface="Futura Bold"/>
              </a:rPr>
              <a:t>SIGN THE MANIFESTO.</a:t>
            </a:r>
          </a:p>
        </p:txBody>
      </p:sp>
    </p:spTree>
    <p:extLst>
      <p:ext uri="{BB962C8B-B14F-4D97-AF65-F5344CB8AC3E}">
        <p14:creationId xmlns:p14="http://schemas.microsoft.com/office/powerpoint/2010/main" val="2834780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1B2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631" y="5379316"/>
            <a:ext cx="6143497" cy="4094665"/>
          </a:xfrm>
          <a:prstGeom prst="rect">
            <a:avLst/>
          </a:prstGeom>
        </p:spPr>
      </p:pic>
      <p:sp>
        <p:nvSpPr>
          <p:cNvPr id="19" name="Title 4"/>
          <p:cNvSpPr>
            <a:spLocks noGrp="1"/>
          </p:cNvSpPr>
          <p:nvPr>
            <p:ph type="title"/>
          </p:nvPr>
        </p:nvSpPr>
        <p:spPr>
          <a:xfrm>
            <a:off x="662631" y="3870701"/>
            <a:ext cx="10513028" cy="1422400"/>
          </a:xfrm>
        </p:spPr>
        <p:txBody>
          <a:bodyPr>
            <a:noAutofit/>
          </a:bodyPr>
          <a:lstStyle/>
          <a:p>
            <a:pPr algn="l"/>
            <a:r>
              <a:rPr lang="en-GB" sz="3600" b="1" dirty="0">
                <a:solidFill>
                  <a:srgbClr val="FFFFFF"/>
                </a:solidFill>
                <a:latin typeface="Futura Book" panose="020B0800000000000000" pitchFamily="34" charset="0"/>
                <a:cs typeface="Rubik" panose="00000500000000000000" pitchFamily="2" charset="-79"/>
              </a:rPr>
              <a:t>SHEDECIDES IS A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GLOBAL POLITICAL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MOVEMENT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DRIVING CHANGE,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FUELLED BY ACTIONS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IN COMMUNITIES,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WITH YOUNG PEOPLE </a:t>
            </a:r>
            <a:br>
              <a:rPr lang="en-GB" sz="3600" b="1" dirty="0">
                <a:solidFill>
                  <a:srgbClr val="FFFFFF"/>
                </a:solidFill>
                <a:latin typeface="Futura Book" panose="020B0800000000000000" pitchFamily="34" charset="0"/>
                <a:cs typeface="Rubik" panose="00000500000000000000" pitchFamily="2" charset="-79"/>
              </a:rPr>
            </a:br>
            <a:r>
              <a:rPr lang="en-GB" sz="3600" b="1" dirty="0">
                <a:solidFill>
                  <a:srgbClr val="FFFFFF"/>
                </a:solidFill>
                <a:latin typeface="Futura Book" panose="020B0800000000000000" pitchFamily="34" charset="0"/>
                <a:cs typeface="Rubik" panose="00000500000000000000" pitchFamily="2" charset="-79"/>
              </a:rPr>
              <a:t>AT ITS HEART.</a:t>
            </a:r>
            <a:endParaRPr lang="en-GB" sz="3600" dirty="0">
              <a:solidFill>
                <a:srgbClr val="FFFFFF"/>
              </a:solidFill>
              <a:latin typeface="Futura Book" panose="020B0800000000000000" pitchFamily="34" charset="0"/>
              <a:cs typeface="Rubik" panose="00000500000000000000" pitchFamily="2" charset="-79"/>
            </a:endParaRPr>
          </a:p>
        </p:txBody>
      </p:sp>
      <p:pic>
        <p:nvPicPr>
          <p:cNvPr id="20" name="Picture 19"/>
          <p:cNvPicPr>
            <a:picLocks noChangeAspect="1"/>
          </p:cNvPicPr>
          <p:nvPr/>
        </p:nvPicPr>
        <p:blipFill>
          <a:blip r:embed="rId3"/>
          <a:stretch>
            <a:fillRect/>
          </a:stretch>
        </p:blipFill>
        <p:spPr>
          <a:xfrm>
            <a:off x="9355410" y="8807558"/>
            <a:ext cx="3629025" cy="904875"/>
          </a:xfrm>
          <a:prstGeom prst="rect">
            <a:avLst/>
          </a:prstGeom>
        </p:spPr>
      </p:pic>
      <p:sp>
        <p:nvSpPr>
          <p:cNvPr id="22" name="Title 4"/>
          <p:cNvSpPr txBox="1">
            <a:spLocks/>
          </p:cNvSpPr>
          <p:nvPr/>
        </p:nvSpPr>
        <p:spPr>
          <a:xfrm>
            <a:off x="8022502" y="7207631"/>
            <a:ext cx="4646655" cy="1422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j-lt"/>
                <a:ea typeface="+mj-ea"/>
                <a:cs typeface="+mj-cs"/>
                <a:sym typeface="Futura Bold"/>
              </a:defRPr>
            </a:lvl9pPr>
          </a:lstStyle>
          <a:p>
            <a:pPr algn="l" hangingPunct="1"/>
            <a:r>
              <a:rPr lang="en-GB" sz="3600" b="1" dirty="0">
                <a:solidFill>
                  <a:srgbClr val="FFFFFF"/>
                </a:solidFill>
                <a:latin typeface="Futura Book" panose="020B0800000000000000" pitchFamily="34" charset="0"/>
                <a:cs typeface="Rubik" panose="00000500000000000000" pitchFamily="2" charset="-79"/>
              </a:rPr>
              <a:t>PURPOSE.</a:t>
            </a:r>
          </a:p>
          <a:p>
            <a:pPr algn="l" hangingPunct="1"/>
            <a:r>
              <a:rPr lang="en-GB" sz="2800" dirty="0">
                <a:solidFill>
                  <a:srgbClr val="FFFFFF"/>
                </a:solidFill>
                <a:latin typeface="Futura Book" panose="020B0800000000000000" pitchFamily="34" charset="0"/>
                <a:cs typeface="Rubik" panose="00000500000000000000" pitchFamily="2" charset="-79"/>
              </a:rPr>
              <a:t>We enable courageous </a:t>
            </a:r>
          </a:p>
          <a:p>
            <a:pPr algn="l" hangingPunct="1"/>
            <a:r>
              <a:rPr lang="en-GB" sz="2800" dirty="0">
                <a:solidFill>
                  <a:srgbClr val="FFFFFF"/>
                </a:solidFill>
                <a:latin typeface="Futura Book" panose="020B0800000000000000" pitchFamily="34" charset="0"/>
                <a:cs typeface="Rubik" panose="00000500000000000000" pitchFamily="2" charset="-79"/>
              </a:rPr>
              <a:t>collaboration driving progress </a:t>
            </a:r>
          </a:p>
          <a:p>
            <a:pPr algn="l" hangingPunct="1"/>
            <a:r>
              <a:rPr lang="en-GB" sz="2800" dirty="0">
                <a:solidFill>
                  <a:srgbClr val="FFFFFF"/>
                </a:solidFill>
                <a:latin typeface="Futura Book" panose="020B0800000000000000" pitchFamily="34" charset="0"/>
                <a:cs typeface="Rubik" panose="00000500000000000000" pitchFamily="2" charset="-79"/>
              </a:rPr>
              <a:t>towards a world where every girl </a:t>
            </a:r>
          </a:p>
          <a:p>
            <a:pPr algn="l" hangingPunct="1"/>
            <a:r>
              <a:rPr lang="en-GB" sz="2800" dirty="0">
                <a:solidFill>
                  <a:srgbClr val="FFFFFF"/>
                </a:solidFill>
                <a:latin typeface="Futura Book" panose="020B0800000000000000" pitchFamily="34" charset="0"/>
                <a:cs typeface="Rubik" panose="00000500000000000000" pitchFamily="2" charset="-79"/>
              </a:rPr>
              <a:t>and woman can decide what to do </a:t>
            </a:r>
          </a:p>
          <a:p>
            <a:pPr algn="l" hangingPunct="1"/>
            <a:r>
              <a:rPr lang="en-GB" sz="2800" dirty="0">
                <a:solidFill>
                  <a:srgbClr val="FFFFFF"/>
                </a:solidFill>
                <a:latin typeface="Futura Book" panose="020B0800000000000000" pitchFamily="34" charset="0"/>
                <a:cs typeface="Rubik" panose="00000500000000000000" pitchFamily="2" charset="-79"/>
              </a:rPr>
              <a:t>with her body.</a:t>
            </a:r>
            <a:endParaRPr lang="en-GB" sz="2400" dirty="0">
              <a:solidFill>
                <a:srgbClr val="FFFFFF"/>
              </a:solidFill>
              <a:latin typeface="Futura Book" panose="020B0800000000000000" pitchFamily="34" charset="0"/>
              <a:cs typeface="Rubik" panose="00000500000000000000" pitchFamily="2" charset="-79"/>
            </a:endParaRPr>
          </a:p>
          <a:p>
            <a:pPr algn="l" hangingPunct="1"/>
            <a:endParaRPr lang="en-GB" sz="2400" dirty="0">
              <a:solidFill>
                <a:srgbClr val="FFFFFF"/>
              </a:solidFill>
              <a:latin typeface="Futura Book" panose="020B0800000000000000" pitchFamily="34" charset="0"/>
              <a:cs typeface="Rubik" panose="00000500000000000000" pitchFamily="2" charset="-79"/>
            </a:endParaRPr>
          </a:p>
          <a:p>
            <a:pPr algn="l" hangingPunct="1"/>
            <a:endParaRPr lang="en-GB" sz="2400" dirty="0">
              <a:solidFill>
                <a:srgbClr val="FFFFFF"/>
              </a:solidFill>
              <a:latin typeface="Futura Book" panose="020B0800000000000000" pitchFamily="34" charset="0"/>
              <a:cs typeface="Rubik" panose="00000500000000000000" pitchFamily="2" charset="-79"/>
            </a:endParaRPr>
          </a:p>
          <a:p>
            <a:pPr algn="l" hangingPunct="1"/>
            <a:r>
              <a:rPr lang="en-GB" sz="3600" dirty="0">
                <a:solidFill>
                  <a:srgbClr val="FFFFFF"/>
                </a:solidFill>
                <a:latin typeface="Futura Book" panose="020B0800000000000000" pitchFamily="34" charset="0"/>
                <a:cs typeface="Rubik" panose="00000500000000000000" pitchFamily="2" charset="-79"/>
              </a:rPr>
              <a:t>VISION.</a:t>
            </a:r>
          </a:p>
          <a:p>
            <a:pPr algn="l" hangingPunct="1"/>
            <a:r>
              <a:rPr lang="en-GB" sz="2800" dirty="0">
                <a:solidFill>
                  <a:srgbClr val="FFFFFF"/>
                </a:solidFill>
                <a:latin typeface="Futura Book" panose="020B0800000000000000" pitchFamily="34" charset="0"/>
                <a:cs typeface="Rubik" panose="00000500000000000000" pitchFamily="2" charset="-79"/>
              </a:rPr>
              <a:t>A world where every girl and woman can decide what to do with her body, with her life and with her future. Without question.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125"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pic>
        <p:nvPicPr>
          <p:cNvPr id="126" name="SheDecidesLogoWhite.png" descr="SheDecidesLogoWhite.png"/>
          <p:cNvPicPr>
            <a:picLocks noChangeAspect="1"/>
          </p:cNvPicPr>
          <p:nvPr/>
        </p:nvPicPr>
        <p:blipFill>
          <a:blip r:embed="rId3">
            <a:extLst/>
          </a:blip>
          <a:stretch>
            <a:fillRect/>
          </a:stretch>
        </p:blipFill>
        <p:spPr>
          <a:xfrm>
            <a:off x="9260284" y="8616701"/>
            <a:ext cx="3117057" cy="582866"/>
          </a:xfrm>
          <a:prstGeom prst="rect">
            <a:avLst/>
          </a:prstGeom>
          <a:ln w="12700">
            <a:miter lim="400000"/>
          </a:ln>
        </p:spPr>
      </p:pic>
      <p:sp>
        <p:nvSpPr>
          <p:cNvPr id="128" name="This is the talk title"/>
          <p:cNvSpPr txBox="1">
            <a:spLocks noGrp="1"/>
          </p:cNvSpPr>
          <p:nvPr>
            <p:ph type="ctrTitle"/>
          </p:nvPr>
        </p:nvSpPr>
        <p:spPr>
          <a:xfrm>
            <a:off x="1286611" y="745110"/>
            <a:ext cx="6404429" cy="1703389"/>
          </a:xfrm>
          <a:prstGeom prst="rect">
            <a:avLst/>
          </a:prstGeom>
        </p:spPr>
        <p:txBody>
          <a:bodyPr anchor="t">
            <a:noAutofit/>
          </a:bodyPr>
          <a:lstStyle>
            <a:lvl1pPr algn="l" defTabSz="560831">
              <a:defRPr sz="6144">
                <a:solidFill>
                  <a:srgbClr val="FFFFFF"/>
                </a:solidFill>
              </a:defRPr>
            </a:lvl1pPr>
          </a:lstStyle>
          <a:p>
            <a:r>
              <a:rPr lang="en-US" sz="7200" dirty="0">
                <a:solidFill>
                  <a:schemeClr val="tx1"/>
                </a:solidFill>
                <a:latin typeface="Futura Book" panose="020B0800000000000000" pitchFamily="34" charset="0"/>
                <a:cs typeface="Rubik" panose="00000500000000000000" pitchFamily="2" charset="-79"/>
              </a:rPr>
              <a:t>THANK YOU!</a:t>
            </a:r>
            <a:endParaRPr sz="7200" dirty="0">
              <a:solidFill>
                <a:schemeClr val="tx1"/>
              </a:solidFill>
              <a:latin typeface="Futura Book" panose="020B0800000000000000" pitchFamily="34" charset="0"/>
              <a:cs typeface="Rubik" panose="00000500000000000000" pitchFamily="2" charset="-79"/>
            </a:endParaRPr>
          </a:p>
        </p:txBody>
      </p:sp>
      <p:sp>
        <p:nvSpPr>
          <p:cNvPr id="129" name="This is a subtitle"/>
          <p:cNvSpPr txBox="1"/>
          <p:nvPr/>
        </p:nvSpPr>
        <p:spPr>
          <a:xfrm>
            <a:off x="974908" y="3451905"/>
            <a:ext cx="5708320" cy="17033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lgn="l">
              <a:defRPr sz="6400">
                <a:solidFill>
                  <a:srgbClr val="FFFFFF"/>
                </a:solidFill>
                <a:latin typeface="Futura Light"/>
                <a:ea typeface="Futura Light"/>
                <a:cs typeface="Futura Light"/>
                <a:sym typeface="Futura Light"/>
              </a:defRPr>
            </a:lvl1pPr>
          </a:lstStyle>
          <a:p>
            <a:endParaRPr dirty="0"/>
          </a:p>
        </p:txBody>
      </p:sp>
      <p:sp>
        <p:nvSpPr>
          <p:cNvPr id="9" name="Facebook: www.facebook.com/SheDecidesGFI…"/>
          <p:cNvSpPr txBox="1"/>
          <p:nvPr/>
        </p:nvSpPr>
        <p:spPr>
          <a:xfrm>
            <a:off x="1369578" y="2848252"/>
            <a:ext cx="7757606" cy="2496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4200"/>
              </a:spcBef>
              <a:defRPr sz="2700">
                <a:latin typeface="Futura Light"/>
                <a:ea typeface="Futura Light"/>
                <a:cs typeface="Futura Light"/>
                <a:sym typeface="Futura Light"/>
              </a:defRPr>
            </a:pPr>
            <a:r>
              <a:rPr dirty="0">
                <a:solidFill>
                  <a:schemeClr val="tx1"/>
                </a:solidFill>
                <a:latin typeface="Futura Book" panose="020B0800000000000000" pitchFamily="34" charset="0"/>
                <a:cs typeface="Rubik" panose="00000500000000000000" pitchFamily="2" charset="-79"/>
              </a:rPr>
              <a:t>www.facebook.com/SheDecidesGFI</a:t>
            </a:r>
          </a:p>
          <a:p>
            <a:pPr algn="l">
              <a:spcBef>
                <a:spcPts val="4200"/>
              </a:spcBef>
              <a:defRPr sz="2700">
                <a:latin typeface="Futura Light"/>
                <a:ea typeface="Futura Light"/>
                <a:cs typeface="Futura Light"/>
                <a:sym typeface="Futura Light"/>
              </a:defRPr>
            </a:pPr>
            <a:r>
              <a:rPr dirty="0">
                <a:solidFill>
                  <a:schemeClr val="tx1"/>
                </a:solidFill>
                <a:latin typeface="Futura Book" panose="020B0800000000000000" pitchFamily="34" charset="0"/>
                <a:cs typeface="Rubik" panose="00000500000000000000" pitchFamily="2" charset="-79"/>
              </a:rPr>
              <a:t>twitter.com/</a:t>
            </a:r>
            <a:r>
              <a:rPr dirty="0" err="1">
                <a:solidFill>
                  <a:schemeClr val="tx1"/>
                </a:solidFill>
                <a:latin typeface="Futura Book" panose="020B0800000000000000" pitchFamily="34" charset="0"/>
                <a:cs typeface="Rubik" panose="00000500000000000000" pitchFamily="2" charset="-79"/>
              </a:rPr>
              <a:t>shedecidesgfi</a:t>
            </a:r>
            <a:endParaRPr dirty="0">
              <a:solidFill>
                <a:schemeClr val="tx1"/>
              </a:solidFill>
              <a:latin typeface="Futura Book" panose="020B0800000000000000" pitchFamily="34" charset="0"/>
              <a:cs typeface="Rubik" panose="00000500000000000000" pitchFamily="2" charset="-79"/>
            </a:endParaRPr>
          </a:p>
        </p:txBody>
      </p:sp>
      <p:pic>
        <p:nvPicPr>
          <p:cNvPr id="10" name="Facebook.png" descr="Facebook.png"/>
          <p:cNvPicPr>
            <a:picLocks noChangeAspect="1"/>
          </p:cNvPicPr>
          <p:nvPr/>
        </p:nvPicPr>
        <p:blipFill>
          <a:blip r:embed="rId4">
            <a:extLst/>
          </a:blip>
          <a:stretch>
            <a:fillRect/>
          </a:stretch>
        </p:blipFill>
        <p:spPr>
          <a:xfrm>
            <a:off x="620656" y="2673454"/>
            <a:ext cx="748922" cy="748922"/>
          </a:xfrm>
          <a:prstGeom prst="rect">
            <a:avLst/>
          </a:prstGeom>
          <a:ln w="12700">
            <a:miter lim="400000"/>
          </a:ln>
        </p:spPr>
      </p:pic>
      <p:pic>
        <p:nvPicPr>
          <p:cNvPr id="11" name="Twitter.png" descr="Twitter.png"/>
          <p:cNvPicPr>
            <a:picLocks noChangeAspect="1"/>
          </p:cNvPicPr>
          <p:nvPr/>
        </p:nvPicPr>
        <p:blipFill>
          <a:blip r:embed="rId5">
            <a:extLst/>
          </a:blip>
          <a:stretch>
            <a:fillRect/>
          </a:stretch>
        </p:blipFill>
        <p:spPr>
          <a:xfrm>
            <a:off x="600447" y="3722118"/>
            <a:ext cx="748922" cy="748922"/>
          </a:xfrm>
          <a:prstGeom prst="rect">
            <a:avLst/>
          </a:prstGeom>
          <a:ln w="12700">
            <a:miter lim="400000"/>
          </a:ln>
        </p:spPr>
      </p:pic>
      <p:sp>
        <p:nvSpPr>
          <p:cNvPr id="12" name="Email: info@shedecides.com"/>
          <p:cNvSpPr txBox="1"/>
          <p:nvPr/>
        </p:nvSpPr>
        <p:spPr>
          <a:xfrm>
            <a:off x="5649806" y="5947704"/>
            <a:ext cx="6727535" cy="2496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r">
              <a:spcBef>
                <a:spcPts val="4200"/>
              </a:spcBef>
              <a:defRPr sz="2700">
                <a:latin typeface="Futura Light"/>
                <a:ea typeface="Futura Light"/>
                <a:cs typeface="Futura Light"/>
                <a:sym typeface="Futura Light"/>
              </a:defRPr>
            </a:pPr>
            <a:r>
              <a:rPr sz="2800" dirty="0">
                <a:solidFill>
                  <a:schemeClr val="tx1"/>
                </a:solidFill>
                <a:latin typeface="Futura Book" panose="020B0800000000000000" pitchFamily="34" charset="0"/>
                <a:cs typeface="Rubik" panose="00000500000000000000" pitchFamily="2" charset="-79"/>
                <a:sym typeface="Futura Bold"/>
              </a:rPr>
              <a:t>Email:</a:t>
            </a:r>
            <a:r>
              <a:rPr sz="2800" dirty="0">
                <a:solidFill>
                  <a:schemeClr val="tx1"/>
                </a:solidFill>
                <a:latin typeface="Futura Book" panose="020B0800000000000000" pitchFamily="34" charset="0"/>
                <a:cs typeface="Rubik" panose="00000500000000000000" pitchFamily="2" charset="-79"/>
              </a:rPr>
              <a:t> info@shedecides.com</a:t>
            </a:r>
            <a:endParaRPr lang="en-US" sz="2800" dirty="0">
              <a:solidFill>
                <a:schemeClr val="tx1"/>
              </a:solidFill>
              <a:latin typeface="Futura Book" panose="020B0800000000000000" pitchFamily="34" charset="0"/>
              <a:cs typeface="Rubik" panose="00000500000000000000" pitchFamily="2" charset="-79"/>
            </a:endParaRPr>
          </a:p>
          <a:p>
            <a:pPr algn="r">
              <a:spcBef>
                <a:spcPts val="4200"/>
              </a:spcBef>
              <a:defRPr sz="2700">
                <a:latin typeface="Futura Light"/>
                <a:ea typeface="Futura Light"/>
                <a:cs typeface="Futura Light"/>
                <a:sym typeface="Futura Light"/>
              </a:defRPr>
            </a:pPr>
            <a:r>
              <a:rPr lang="en-US" sz="2800" dirty="0">
                <a:solidFill>
                  <a:schemeClr val="tx1"/>
                </a:solidFill>
                <a:latin typeface="Futura Book" panose="020B0800000000000000" pitchFamily="34" charset="0"/>
                <a:cs typeface="Rubik" panose="00000500000000000000" pitchFamily="2" charset="-79"/>
              </a:rPr>
              <a:t>www.shedecides.com</a:t>
            </a:r>
          </a:p>
        </p:txBody>
      </p:sp>
    </p:spTree>
    <p:extLst>
      <p:ext uri="{BB962C8B-B14F-4D97-AF65-F5344CB8AC3E}">
        <p14:creationId xmlns:p14="http://schemas.microsoft.com/office/powerpoint/2010/main" val="15086681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3000" r="-3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62598" y="6202183"/>
            <a:ext cx="10513028" cy="1422400"/>
          </a:xfrm>
        </p:spPr>
        <p:txBody>
          <a:bodyPr>
            <a:noAutofit/>
          </a:bodyPr>
          <a:lstStyle/>
          <a:p>
            <a:r>
              <a:rPr lang="en-GB" sz="4800" b="1" dirty="0">
                <a:latin typeface="Futura Book" panose="020B0800000000000000" pitchFamily="34" charset="0"/>
                <a:cs typeface="Rubik" panose="00000500000000000000" pitchFamily="2" charset="-79"/>
              </a:rPr>
              <a:t>The vision of the movement is the SheDecides</a:t>
            </a:r>
            <a:r>
              <a:rPr lang="en-GB" sz="4800" b="1" u="sng" dirty="0">
                <a:latin typeface="Futura Book" panose="020B0800000000000000" pitchFamily="34" charset="0"/>
                <a:cs typeface="Rubik" panose="00000500000000000000" pitchFamily="2" charset="-79"/>
              </a:rPr>
              <a:t> manifesto</a:t>
            </a:r>
            <a:r>
              <a:rPr lang="en-GB" sz="4800" b="1" dirty="0">
                <a:latin typeface="Futura Book" panose="020B0800000000000000" pitchFamily="34" charset="0"/>
                <a:cs typeface="Rubik" panose="00000500000000000000" pitchFamily="2" charset="-79"/>
              </a:rPr>
              <a:t> - signed by every individual and organisation that decides to take action as a Friend or Champion of SheDecides. It is a powerful statement of the vision of the new normal that the movement aims for.</a:t>
            </a:r>
            <a:endParaRPr lang="en-GB" sz="4800" dirty="0">
              <a:latin typeface="Futura Book" panose="020B0800000000000000" pitchFamily="34" charset="0"/>
              <a:cs typeface="Rubik" panose="00000500000000000000" pitchFamily="2" charset="-79"/>
            </a:endParaRPr>
          </a:p>
        </p:txBody>
      </p:sp>
    </p:spTree>
    <p:extLst>
      <p:ext uri="{BB962C8B-B14F-4D97-AF65-F5344CB8AC3E}">
        <p14:creationId xmlns:p14="http://schemas.microsoft.com/office/powerpoint/2010/main" val="36154299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1B2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16" y="660661"/>
            <a:ext cx="12976784" cy="9092939"/>
          </a:xfrm>
          <a:prstGeom prst="rect">
            <a:avLst/>
          </a:prstGeom>
        </p:spPr>
      </p:pic>
    </p:spTree>
    <p:extLst>
      <p:ext uri="{BB962C8B-B14F-4D97-AF65-F5344CB8AC3E}">
        <p14:creationId xmlns:p14="http://schemas.microsoft.com/office/powerpoint/2010/main" val="34037289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static1.squarespace.com/static/592451f7bebafb37bd5faf00/t/59915d8346c3c4a29c11855e/1502698901685/?format=15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7" y="234780"/>
            <a:ext cx="13102718" cy="92592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41254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1B22"/>
        </a:solidFill>
        <a:effectLst/>
      </p:bgPr>
    </p:bg>
    <p:spTree>
      <p:nvGrpSpPr>
        <p:cNvPr id="1" name=""/>
        <p:cNvGrpSpPr/>
        <p:nvPr/>
      </p:nvGrpSpPr>
      <p:grpSpPr>
        <a:xfrm>
          <a:off x="0" y="0"/>
          <a:ext cx="0" cy="0"/>
          <a:chOff x="0" y="0"/>
          <a:chExt cx="0" cy="0"/>
        </a:xfrm>
      </p:grpSpPr>
      <p:sp>
        <p:nvSpPr>
          <p:cNvPr id="200"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sp>
        <p:nvSpPr>
          <p:cNvPr id="3" name="TextBox 2"/>
          <p:cNvSpPr txBox="1"/>
          <p:nvPr/>
        </p:nvSpPr>
        <p:spPr>
          <a:xfrm>
            <a:off x="403761" y="147934"/>
            <a:ext cx="12112831" cy="87818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defRPr/>
            </a:pPr>
            <a:endParaRPr lang="en-GB" sz="3600" i="1" dirty="0">
              <a:solidFill>
                <a:schemeClr val="bg1"/>
              </a:solidFill>
              <a:latin typeface="Futura Book" panose="020B0800000000000000" pitchFamily="34" charset="0"/>
              <a:cs typeface="Rubik" panose="00000500000000000000" pitchFamily="2" charset="-79"/>
            </a:endParaRPr>
          </a:p>
          <a:p>
            <a:r>
              <a:rPr lang="en-GB" sz="3600" dirty="0">
                <a:solidFill>
                  <a:schemeClr val="bg1"/>
                </a:solidFill>
                <a:latin typeface="Futura Book" panose="020B0800000000000000" pitchFamily="34" charset="0"/>
                <a:cs typeface="Rubik" panose="00000500000000000000" pitchFamily="2" charset="-79"/>
              </a:rPr>
              <a:t>Working together, we will advance the fundamental right of girls and women everywhere to enjoy their bodies, make their own choices, and have access to comprehensive sexuality education and the full range of quality care that unite all parts of her sexual and reproductive life and health: </a:t>
            </a:r>
          </a:p>
          <a:p>
            <a:endParaRPr lang="en-GB" sz="3600" dirty="0">
              <a:solidFill>
                <a:schemeClr val="bg1"/>
              </a:solidFill>
              <a:latin typeface="Futura Book" panose="020B0800000000000000" pitchFamily="34" charset="0"/>
              <a:cs typeface="Rubik" panose="00000500000000000000" pitchFamily="2" charset="-79"/>
            </a:endParaRPr>
          </a:p>
          <a:p>
            <a:r>
              <a:rPr lang="en-GB" sz="3600" dirty="0">
                <a:solidFill>
                  <a:schemeClr val="bg1"/>
                </a:solidFill>
                <a:latin typeface="Futura Book" panose="020B0800000000000000" pitchFamily="34" charset="0"/>
                <a:cs typeface="Rubik" panose="00000500000000000000" pitchFamily="2" charset="-79"/>
              </a:rPr>
              <a:t>Privacy, sexuality, gender identity, choosing partners, pleasure, marriage, children – and integrated services covering contraception, pregnancy, abortion, infertility, STIs, HIV, cancers and violence.  </a:t>
            </a:r>
          </a:p>
          <a:p>
            <a:endParaRPr lang="en-GB" dirty="0">
              <a:solidFill>
                <a:schemeClr val="bg1"/>
              </a:solidFill>
              <a:latin typeface="Futura Book" panose="020B0800000000000000" pitchFamily="34" charset="0"/>
              <a:cs typeface="Rubik" panose="00000500000000000000" pitchFamily="2" charset="-79"/>
            </a:endParaRPr>
          </a:p>
          <a:p>
            <a:r>
              <a:rPr lang="en-GB" sz="1800" dirty="0">
                <a:solidFill>
                  <a:schemeClr val="bg1"/>
                </a:solidFill>
                <a:latin typeface="Futura Book" panose="020B0800000000000000" pitchFamily="34" charset="0"/>
                <a:cs typeface="Rubik" panose="00000500000000000000" pitchFamily="2" charset="-79"/>
              </a:rPr>
              <a:t>This definition reflects the 2018 </a:t>
            </a:r>
            <a:r>
              <a:rPr lang="en-GB" sz="1800" dirty="0" err="1">
                <a:solidFill>
                  <a:schemeClr val="bg1"/>
                </a:solidFill>
                <a:latin typeface="Futura Book" panose="020B0800000000000000" pitchFamily="34" charset="0"/>
                <a:cs typeface="Rubik" panose="00000500000000000000" pitchFamily="2" charset="-79"/>
              </a:rPr>
              <a:t>Guttmacher</a:t>
            </a:r>
            <a:r>
              <a:rPr lang="en-GB" sz="1800" dirty="0">
                <a:solidFill>
                  <a:schemeClr val="bg1"/>
                </a:solidFill>
                <a:latin typeface="Futura Book" panose="020B0800000000000000" pitchFamily="34" charset="0"/>
                <a:cs typeface="Rubik" panose="00000500000000000000" pitchFamily="2" charset="-79"/>
              </a:rPr>
              <a:t> Lancet Commission report: Accelerate Progress—Sexual and Reproductive Health and Rights for All: report of the </a:t>
            </a:r>
            <a:r>
              <a:rPr lang="en-GB" sz="1800" dirty="0" err="1">
                <a:solidFill>
                  <a:schemeClr val="bg1"/>
                </a:solidFill>
                <a:latin typeface="Futura Book" panose="020B0800000000000000" pitchFamily="34" charset="0"/>
                <a:cs typeface="Rubik" panose="00000500000000000000" pitchFamily="2" charset="-79"/>
              </a:rPr>
              <a:t>Guttmacher</a:t>
            </a:r>
            <a:r>
              <a:rPr lang="en-GB" sz="1800" dirty="0">
                <a:solidFill>
                  <a:schemeClr val="bg1"/>
                </a:solidFill>
                <a:latin typeface="Futura Book" panose="020B0800000000000000" pitchFamily="34" charset="0"/>
                <a:cs typeface="Rubik" panose="00000500000000000000" pitchFamily="2" charset="-79"/>
              </a:rPr>
              <a:t>-Lancet Commission.</a:t>
            </a:r>
            <a:endParaRPr lang="en-GB" sz="1800" i="1" dirty="0">
              <a:solidFill>
                <a:schemeClr val="bg1"/>
              </a:solidFill>
              <a:latin typeface="Futura Book" panose="020B0800000000000000" pitchFamily="34" charset="0"/>
              <a:cs typeface="Rubik" panose="00000500000000000000" pitchFamily="2" charset="-79"/>
            </a:endParaRPr>
          </a:p>
        </p:txBody>
      </p:sp>
      <p:pic>
        <p:nvPicPr>
          <p:cNvPr id="4" name="Picture 3"/>
          <p:cNvPicPr>
            <a:picLocks noChangeAspect="1"/>
          </p:cNvPicPr>
          <p:nvPr/>
        </p:nvPicPr>
        <p:blipFill>
          <a:blip r:embed="rId2"/>
          <a:stretch>
            <a:fillRect/>
          </a:stretch>
        </p:blipFill>
        <p:spPr>
          <a:xfrm>
            <a:off x="9170788" y="8848725"/>
            <a:ext cx="3629025" cy="90487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Trump2.jpg" descr="Trump2.jpg"/>
          <p:cNvPicPr>
            <a:picLocks noChangeAspect="1"/>
          </p:cNvPicPr>
          <p:nvPr/>
        </p:nvPicPr>
        <p:blipFill>
          <a:blip r:embed="rId2">
            <a:extLst/>
          </a:blip>
          <a:srcRect r="31721"/>
          <a:stretch>
            <a:fillRect/>
          </a:stretch>
        </p:blipFill>
        <p:spPr>
          <a:xfrm>
            <a:off x="-68496" y="-177858"/>
            <a:ext cx="13274097" cy="10109316"/>
          </a:xfrm>
          <a:prstGeom prst="rect">
            <a:avLst/>
          </a:prstGeom>
          <a:ln w="12700">
            <a:miter lim="400000"/>
          </a:ln>
        </p:spPr>
      </p:pic>
      <p:sp>
        <p:nvSpPr>
          <p:cNvPr id="157" name="Rectangle"/>
          <p:cNvSpPr/>
          <p:nvPr/>
        </p:nvSpPr>
        <p:spPr>
          <a:xfrm>
            <a:off x="-50800" y="-361603"/>
            <a:ext cx="10216820" cy="9977968"/>
          </a:xfrm>
          <a:prstGeom prst="rect">
            <a:avLst/>
          </a:prstGeom>
          <a:gradFill>
            <a:gsLst>
              <a:gs pos="0">
                <a:srgbClr val="000000"/>
              </a:gs>
              <a:gs pos="100000">
                <a:srgbClr val="000000">
                  <a:alpha val="0"/>
                </a:srgbClr>
              </a:gs>
            </a:gsLst>
            <a:lin ang="21503054"/>
          </a:gradFill>
          <a:ln w="12700">
            <a:miter lim="400000"/>
          </a:ln>
        </p:spPr>
        <p:txBody>
          <a:bodyPr lIns="50800" tIns="50800" rIns="50800" bIns="50800" anchor="ctr"/>
          <a:lstStyle/>
          <a:p>
            <a:pPr>
              <a:defRPr sz="3000">
                <a:solidFill>
                  <a:srgbClr val="FFFFFF"/>
                </a:solidFill>
              </a:defRPr>
            </a:pPr>
            <a:endParaRPr/>
          </a:p>
        </p:txBody>
      </p:sp>
      <p:sp>
        <p:nvSpPr>
          <p:cNvPr id="158"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sp>
        <p:nvSpPr>
          <p:cNvPr id="159" name="SheDecides was created as an immediate response to US President Donald Trump’s reinstatement of the Global Gag Rule - also known as the Mexico City Policy – a policy which has devastating effects on women, girls and their communities around the world. The rule prevents NGOs outside the US from receiving money from the US government if they provide safe abortions or information about abortion"/>
          <p:cNvSpPr txBox="1"/>
          <p:nvPr/>
        </p:nvSpPr>
        <p:spPr>
          <a:xfrm>
            <a:off x="789725" y="696223"/>
            <a:ext cx="6929236" cy="50659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Autofit/>
          </a:bodyPr>
          <a:lstStyle/>
          <a:p>
            <a:pPr algn="l" defTabSz="251206">
              <a:defRPr sz="2752">
                <a:solidFill>
                  <a:srgbClr val="FFFFFF"/>
                </a:solidFill>
                <a:latin typeface="Futura Light"/>
                <a:ea typeface="Futura Light"/>
                <a:cs typeface="Futura Light"/>
                <a:sym typeface="Futura Light"/>
              </a:defRPr>
            </a:pPr>
            <a:r>
              <a:rPr lang="en-GB" sz="4400" b="1" dirty="0">
                <a:latin typeface="Futura Book" panose="020B0800000000000000" pitchFamily="34" charset="0"/>
                <a:ea typeface="Futura Book Italic"/>
                <a:cs typeface="Rubik" panose="00000500000000000000" pitchFamily="2" charset="-79"/>
                <a:sym typeface="Futura Book Italic"/>
              </a:rPr>
              <a:t>THE SPARK.</a:t>
            </a:r>
          </a:p>
          <a:p>
            <a:pPr algn="l" defTabSz="251206">
              <a:defRPr sz="2752">
                <a:solidFill>
                  <a:srgbClr val="FFFFFF"/>
                </a:solidFill>
                <a:latin typeface="Futura Light"/>
                <a:ea typeface="Futura Light"/>
                <a:cs typeface="Futura Light"/>
                <a:sym typeface="Futura Light"/>
              </a:defRPr>
            </a:pPr>
            <a:r>
              <a:rPr sz="3200" dirty="0">
                <a:latin typeface="Futura Book" panose="020B0800000000000000" pitchFamily="34" charset="0"/>
                <a:ea typeface="Futura Book Italic"/>
                <a:cs typeface="Rubik" panose="00000500000000000000" pitchFamily="2" charset="-79"/>
                <a:sym typeface="Futura Book Italic"/>
              </a:rPr>
              <a:t>SheDecides</a:t>
            </a:r>
            <a:r>
              <a:rPr sz="3200" dirty="0">
                <a:latin typeface="Futura Book" panose="020B0800000000000000" pitchFamily="34" charset="0"/>
                <a:cs typeface="Rubik" panose="00000500000000000000" pitchFamily="2" charset="-79"/>
              </a:rPr>
              <a:t> was created </a:t>
            </a:r>
            <a:r>
              <a:rPr lang="en-GB" sz="3200" dirty="0">
                <a:latin typeface="Futura Book" panose="020B0800000000000000" pitchFamily="34" charset="0"/>
                <a:cs typeface="Rubik" panose="00000500000000000000" pitchFamily="2" charset="-79"/>
              </a:rPr>
              <a:t>in early 2017 </a:t>
            </a:r>
            <a:r>
              <a:rPr sz="3200" dirty="0">
                <a:latin typeface="Futura Book" panose="020B0800000000000000" pitchFamily="34" charset="0"/>
                <a:cs typeface="Rubik" panose="00000500000000000000" pitchFamily="2" charset="-79"/>
              </a:rPr>
              <a:t>as an immediate response to US President Donald Trump’s reinstatement </a:t>
            </a:r>
            <a:r>
              <a:rPr lang="en-GB" sz="3200" dirty="0">
                <a:latin typeface="Futura Book" panose="020B0800000000000000" pitchFamily="34" charset="0"/>
                <a:cs typeface="Rubik" panose="00000500000000000000" pitchFamily="2" charset="-79"/>
              </a:rPr>
              <a:t>and dramatic expansion </a:t>
            </a:r>
            <a:r>
              <a:rPr sz="3200" dirty="0">
                <a:latin typeface="Futura Book" panose="020B0800000000000000" pitchFamily="34" charset="0"/>
                <a:cs typeface="Rubik" panose="00000500000000000000" pitchFamily="2" charset="-79"/>
              </a:rPr>
              <a:t>of the Global Gag Rule</a:t>
            </a:r>
            <a:r>
              <a:rPr lang="en-GB" sz="3200" dirty="0">
                <a:latin typeface="Futura Book" panose="020B0800000000000000" pitchFamily="34" charset="0"/>
                <a:cs typeface="Rubik" panose="00000500000000000000" pitchFamily="2" charset="-79"/>
              </a:rPr>
              <a:t> to cover all $8.8 billion of US global health assistance. This </a:t>
            </a:r>
            <a:r>
              <a:rPr sz="3200" dirty="0">
                <a:latin typeface="Futura Book" panose="020B0800000000000000" pitchFamily="34" charset="0"/>
                <a:cs typeface="Rubik" panose="00000500000000000000" pitchFamily="2" charset="-79"/>
              </a:rPr>
              <a:t>policy which has devastating effects on women, girls and their communities around the world. The rule prevents NGOs outside the US from receiving money from the US government if they provide safe abortions or information about abortion</a:t>
            </a:r>
            <a:r>
              <a:rPr lang="en-US" sz="3200" dirty="0">
                <a:latin typeface="Futura Book" panose="020B0800000000000000" pitchFamily="34" charset="0"/>
                <a:cs typeface="Rubik" panose="00000500000000000000" pitchFamily="2" charset="-79"/>
              </a:rPr>
              <a:t>.</a:t>
            </a:r>
            <a:endParaRPr sz="3200" dirty="0">
              <a:latin typeface="Futura Book" panose="020B0800000000000000" pitchFamily="34" charset="0"/>
              <a:cs typeface="Rubik" panose="00000500000000000000" pitchFamily="2" charset="-79"/>
            </a:endParaRPr>
          </a:p>
        </p:txBody>
      </p:sp>
      <p:pic>
        <p:nvPicPr>
          <p:cNvPr id="160" name="SheDecidesLogoWhite.png" descr="SheDecidesLogoWhite.png"/>
          <p:cNvPicPr>
            <a:picLocks noChangeAspect="1"/>
          </p:cNvPicPr>
          <p:nvPr/>
        </p:nvPicPr>
        <p:blipFill>
          <a:blip r:embed="rId3">
            <a:extLst/>
          </a:blip>
          <a:stretch>
            <a:fillRect/>
          </a:stretch>
        </p:blipFill>
        <p:spPr>
          <a:xfrm>
            <a:off x="9260284" y="8616701"/>
            <a:ext cx="3117057" cy="58286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p:cNvSpPr/>
          <p:nvPr/>
        </p:nvSpPr>
        <p:spPr>
          <a:xfrm>
            <a:off x="311811" y="334102"/>
            <a:ext cx="12381179" cy="9085396"/>
          </a:xfrm>
          <a:prstGeom prst="rect">
            <a:avLst/>
          </a:prstGeom>
          <a:ln w="101600">
            <a:solidFill>
              <a:srgbClr val="E01B22"/>
            </a:solidFill>
            <a:miter lim="400000"/>
          </a:ln>
        </p:spPr>
        <p:txBody>
          <a:bodyPr lIns="50800" tIns="50800" rIns="50800" bIns="50800" anchor="ctr"/>
          <a:lstStyle/>
          <a:p>
            <a:pPr>
              <a:defRPr sz="3000">
                <a:solidFill>
                  <a:srgbClr val="FFFFFF"/>
                </a:solidFill>
              </a:defRPr>
            </a:pPr>
            <a:endParaRPr/>
          </a:p>
        </p:txBody>
      </p:sp>
      <p:sp>
        <p:nvSpPr>
          <p:cNvPr id="153" name="SheDecides launched at the start of 2017 as a global movement to support the fundamental rights of girls and women to decide freely and for themselves about their sexual lives, including whether, when, with whom and how many children they have.…"/>
          <p:cNvSpPr txBox="1"/>
          <p:nvPr/>
        </p:nvSpPr>
        <p:spPr>
          <a:xfrm>
            <a:off x="922760" y="2049381"/>
            <a:ext cx="5397017" cy="64262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a:spcBef>
                <a:spcPts val="4200"/>
              </a:spcBef>
              <a:defRPr sz="2700">
                <a:latin typeface="Futura Light"/>
                <a:ea typeface="Futura Light"/>
                <a:cs typeface="Futura Light"/>
                <a:sym typeface="Futura Light"/>
              </a:defRPr>
            </a:pPr>
            <a:endParaRPr sz="3600" dirty="0">
              <a:latin typeface="Rubik" panose="00000500000000000000" pitchFamily="2" charset="-79"/>
              <a:cs typeface="Rubik" panose="00000500000000000000" pitchFamily="2" charset="-79"/>
            </a:endParaRPr>
          </a:p>
        </p:txBody>
      </p:sp>
      <p:pic>
        <p:nvPicPr>
          <p:cNvPr id="154" name="SheDecidesLogo.png" descr="SheDecidesLogo.png"/>
          <p:cNvPicPr>
            <a:picLocks noChangeAspect="1"/>
          </p:cNvPicPr>
          <p:nvPr/>
        </p:nvPicPr>
        <p:blipFill>
          <a:blip r:embed="rId2">
            <a:extLst/>
          </a:blip>
          <a:stretch>
            <a:fillRect/>
          </a:stretch>
        </p:blipFill>
        <p:spPr>
          <a:xfrm>
            <a:off x="9260284" y="8616701"/>
            <a:ext cx="3117057" cy="582866"/>
          </a:xfrm>
          <a:prstGeom prst="rect">
            <a:avLst/>
          </a:prstGeom>
          <a:ln w="12700">
            <a:miter lim="400000"/>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732" y="3783868"/>
            <a:ext cx="5911609" cy="3551791"/>
          </a:xfrm>
          <a:prstGeom prst="rect">
            <a:avLst/>
          </a:prstGeom>
        </p:spPr>
      </p:pic>
      <p:sp>
        <p:nvSpPr>
          <p:cNvPr id="7" name="Title 6"/>
          <p:cNvSpPr txBox="1">
            <a:spLocks noGrp="1"/>
          </p:cNvSpPr>
          <p:nvPr>
            <p:ph type="ctrTitle"/>
          </p:nvPr>
        </p:nvSpPr>
        <p:spPr>
          <a:xfrm>
            <a:off x="607111" y="1304457"/>
            <a:ext cx="5708650"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defRPr/>
            </a:pPr>
            <a:br>
              <a:rPr lang="en-GB" sz="3200" dirty="0">
                <a:latin typeface="Futura Book" panose="020B0800000000000000" pitchFamily="34" charset="0"/>
                <a:cs typeface="Rubik Black" panose="00000A00000000000000" pitchFamily="2" charset="-79"/>
              </a:rPr>
            </a:br>
            <a:br>
              <a:rPr lang="en-GB" sz="3200" dirty="0">
                <a:latin typeface="Futura Book" panose="020B0800000000000000" pitchFamily="34" charset="0"/>
                <a:cs typeface="Rubik Black" panose="00000A00000000000000" pitchFamily="2" charset="-79"/>
              </a:rPr>
            </a:br>
            <a:r>
              <a:rPr lang="en-GB" sz="3200" dirty="0">
                <a:latin typeface="Futura Book" panose="020B0800000000000000" pitchFamily="34" charset="0"/>
                <a:cs typeface="Rubik Black" panose="00000A00000000000000" pitchFamily="2" charset="-79"/>
              </a:rPr>
              <a:t>The movement connects people who have often not worked together before. </a:t>
            </a:r>
            <a:br>
              <a:rPr lang="en-GB" sz="3200" dirty="0">
                <a:latin typeface="Futura Book" panose="020B0800000000000000" pitchFamily="34" charset="0"/>
                <a:cs typeface="Rubik Black" panose="00000A00000000000000" pitchFamily="2" charset="-79"/>
              </a:rPr>
            </a:br>
            <a:br>
              <a:rPr lang="en-GB" sz="3200" dirty="0">
                <a:latin typeface="Futura Book" panose="020B0800000000000000" pitchFamily="34" charset="0"/>
                <a:cs typeface="Rubik Black" panose="00000A00000000000000" pitchFamily="2" charset="-79"/>
              </a:rPr>
            </a:br>
            <a:r>
              <a:rPr lang="en-GB" sz="3200" dirty="0">
                <a:latin typeface="Futura Book" panose="020B0800000000000000" pitchFamily="34" charset="0"/>
                <a:cs typeface="Rubik Black" panose="00000A00000000000000" pitchFamily="2" charset="-79"/>
              </a:rPr>
              <a:t>Political change works hand-in-hand with social change to create a “new normal.” Political change engages all parts of society – not only governments and parliamentarians.</a:t>
            </a:r>
          </a:p>
        </p:txBody>
      </p:sp>
      <p:sp>
        <p:nvSpPr>
          <p:cNvPr id="3" name="TextBox 2"/>
          <p:cNvSpPr txBox="1"/>
          <p:nvPr/>
        </p:nvSpPr>
        <p:spPr>
          <a:xfrm>
            <a:off x="522514" y="970368"/>
            <a:ext cx="1217047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defRPr/>
            </a:pPr>
            <a:r>
              <a:rPr lang="en-GB" sz="3200" dirty="0">
                <a:latin typeface="Futura Book" panose="020B0800000000000000" pitchFamily="34" charset="0"/>
                <a:cs typeface="Rubik Black" panose="00000A00000000000000" pitchFamily="2" charset="-79"/>
              </a:rPr>
              <a:t>SheDecides has rapidly evolved from two words, to a one-day conference into a global, political movement.</a:t>
            </a:r>
            <a:endParaRPr kumimoji="0" lang="en-GB" sz="3200" b="0" i="0" u="none" strike="noStrike" cap="none" spc="0" normalizeH="0" baseline="0" dirty="0">
              <a:ln>
                <a:noFill/>
              </a:ln>
              <a:solidFill>
                <a:srgbClr val="000000"/>
              </a:solidFill>
              <a:effectLst/>
              <a:uFillTx/>
              <a:sym typeface="Futura Bo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01122" y="491353"/>
            <a:ext cx="6502400" cy="707886"/>
          </a:xfrm>
          <a:prstGeom prst="rect">
            <a:avLst/>
          </a:prstGeom>
          <a:solidFill>
            <a:schemeClr val="bg1"/>
          </a:solidFill>
        </p:spPr>
        <p:txBody>
          <a:bodyPr>
            <a:spAutoFit/>
          </a:bodyPr>
          <a:lstStyle/>
          <a:p>
            <a:r>
              <a:rPr lang="en-GB" sz="4000" b="1" dirty="0">
                <a:solidFill>
                  <a:schemeClr val="tx1"/>
                </a:solidFill>
                <a:latin typeface="Futura Book" panose="020B0800000000000000" pitchFamily="34" charset="0"/>
                <a:cs typeface="Rubik" panose="00000500000000000000" pitchFamily="2" charset="-79"/>
              </a:rPr>
              <a:t>THE JOURNEY SO FAR…</a:t>
            </a:r>
            <a:endParaRPr lang="en-GB" sz="4000" dirty="0">
              <a:solidFill>
                <a:schemeClr val="tx1"/>
              </a:solidFill>
            </a:endParaRPr>
          </a:p>
        </p:txBody>
      </p:sp>
      <p:sp>
        <p:nvSpPr>
          <p:cNvPr id="6" name="Rectangle"/>
          <p:cNvSpPr/>
          <p:nvPr/>
        </p:nvSpPr>
        <p:spPr>
          <a:xfrm>
            <a:off x="311811" y="334102"/>
            <a:ext cx="12381179" cy="9085396"/>
          </a:xfrm>
          <a:prstGeom prst="rect">
            <a:avLst/>
          </a:prstGeom>
          <a:solidFill>
            <a:schemeClr val="bg1"/>
          </a:solidFill>
          <a:ln w="101600">
            <a:solidFill>
              <a:srgbClr val="E01B22"/>
            </a:solidFill>
            <a:miter lim="400000"/>
          </a:ln>
        </p:spPr>
        <p:txBody>
          <a:bodyPr lIns="50800" tIns="50800" rIns="50800" bIns="50800" anchor="ctr"/>
          <a:lstStyle/>
          <a:p>
            <a:pPr>
              <a:defRPr sz="3000">
                <a:solidFill>
                  <a:srgbClr val="FFFFFF"/>
                </a:solidFill>
              </a:defRPr>
            </a:pPr>
            <a:endParaRPr>
              <a:solidFill>
                <a:schemeClr val="tx1"/>
              </a:solidFill>
            </a:endParaRPr>
          </a:p>
        </p:txBody>
      </p:sp>
      <p:sp>
        <p:nvSpPr>
          <p:cNvPr id="8" name="January 2017 US President Trump signs Executive Order reinstating and drastically expanding the Global Gag Rule"/>
          <p:cNvSpPr txBox="1"/>
          <p:nvPr/>
        </p:nvSpPr>
        <p:spPr>
          <a:xfrm>
            <a:off x="1256846" y="2732211"/>
            <a:ext cx="2141395" cy="141434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sz="1800" dirty="0">
                <a:solidFill>
                  <a:schemeClr val="tx1"/>
                </a:solidFill>
                <a:latin typeface="Futura Book" panose="020B0800000000000000" pitchFamily="34" charset="0"/>
              </a:rPr>
              <a:t>US President Trump signs Executive Order reinstating and drastically expanding the Global Gag Rule</a:t>
            </a:r>
          </a:p>
        </p:txBody>
      </p:sp>
      <p:pic>
        <p:nvPicPr>
          <p:cNvPr id="9" name="SheDecidesLogo.png" descr="SheDecidesLogo.png"/>
          <p:cNvPicPr>
            <a:picLocks noChangeAspect="1"/>
          </p:cNvPicPr>
          <p:nvPr/>
        </p:nvPicPr>
        <p:blipFill>
          <a:blip r:embed="rId2">
            <a:extLst/>
          </a:blip>
          <a:stretch>
            <a:fillRect/>
          </a:stretch>
        </p:blipFill>
        <p:spPr>
          <a:xfrm>
            <a:off x="9260284" y="8616701"/>
            <a:ext cx="3117057" cy="582866"/>
          </a:xfrm>
          <a:prstGeom prst="rect">
            <a:avLst/>
          </a:prstGeom>
          <a:solidFill>
            <a:schemeClr val="bg1"/>
          </a:solidFill>
          <a:ln w="12700">
            <a:miter lim="400000"/>
          </a:ln>
        </p:spPr>
      </p:pic>
      <p:sp>
        <p:nvSpPr>
          <p:cNvPr id="10" name="Arrow"/>
          <p:cNvSpPr/>
          <p:nvPr/>
        </p:nvSpPr>
        <p:spPr>
          <a:xfrm>
            <a:off x="553522" y="4991246"/>
            <a:ext cx="11231037" cy="498858"/>
          </a:xfrm>
          <a:prstGeom prst="rightArrow">
            <a:avLst>
              <a:gd name="adj1" fmla="val 100000"/>
              <a:gd name="adj2" fmla="val 62936"/>
            </a:avLst>
          </a:prstGeom>
          <a:solidFill>
            <a:srgbClr val="E01B22"/>
          </a:solidFill>
          <a:ln w="12700">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sp>
        <p:nvSpPr>
          <p:cNvPr id="11" name="January 2017"/>
          <p:cNvSpPr txBox="1"/>
          <p:nvPr/>
        </p:nvSpPr>
        <p:spPr>
          <a:xfrm>
            <a:off x="1283989" y="2154275"/>
            <a:ext cx="3190693" cy="367470"/>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23 </a:t>
            </a:r>
            <a:r>
              <a:rPr u="sng" dirty="0">
                <a:solidFill>
                  <a:schemeClr val="tx1"/>
                </a:solidFill>
                <a:latin typeface="Futura Book" panose="020B0800000000000000" pitchFamily="34" charset="0"/>
              </a:rPr>
              <a:t>January 2017</a:t>
            </a:r>
          </a:p>
        </p:txBody>
      </p:sp>
      <p:sp>
        <p:nvSpPr>
          <p:cNvPr id="12" name="Dutch Minister Lilliane Ploumen Stands Up, Speaks Out says ‘She Decides’"/>
          <p:cNvSpPr txBox="1"/>
          <p:nvPr/>
        </p:nvSpPr>
        <p:spPr>
          <a:xfrm>
            <a:off x="1485826" y="6350113"/>
            <a:ext cx="2141395" cy="141434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lang="en-GB" sz="1800" dirty="0">
                <a:solidFill>
                  <a:schemeClr val="tx1"/>
                </a:solidFill>
                <a:latin typeface="Futura Book" panose="020B0800000000000000" pitchFamily="34" charset="0"/>
              </a:rPr>
              <a:t>Then Dutch Foreign Minister, </a:t>
            </a:r>
            <a:r>
              <a:rPr sz="1800" dirty="0">
                <a:solidFill>
                  <a:schemeClr val="tx1"/>
                </a:solidFill>
                <a:latin typeface="Futura Book" panose="020B0800000000000000" pitchFamily="34" charset="0"/>
              </a:rPr>
              <a:t>Lilian</a:t>
            </a:r>
            <a:r>
              <a:rPr lang="en-GB" sz="1800" dirty="0">
                <a:solidFill>
                  <a:schemeClr val="tx1"/>
                </a:solidFill>
                <a:latin typeface="Futura Book" panose="020B0800000000000000" pitchFamily="34" charset="0"/>
              </a:rPr>
              <a:t>n</a:t>
            </a:r>
            <a:r>
              <a:rPr sz="1800" dirty="0">
                <a:solidFill>
                  <a:schemeClr val="tx1"/>
                </a:solidFill>
                <a:latin typeface="Futura Book" panose="020B0800000000000000" pitchFamily="34" charset="0"/>
              </a:rPr>
              <a:t>e Ploumen Stands Up, Speaks Out says ‘She Decides’ </a:t>
            </a:r>
            <a:r>
              <a:rPr lang="en-GB" sz="1800" dirty="0">
                <a:solidFill>
                  <a:schemeClr val="tx1"/>
                </a:solidFill>
                <a:latin typeface="Futura Book" panose="020B0800000000000000" pitchFamily="34" charset="0"/>
              </a:rPr>
              <a:t>– and puts money behind the words</a:t>
            </a:r>
            <a:endParaRPr sz="1800" dirty="0">
              <a:solidFill>
                <a:schemeClr val="tx1"/>
              </a:solidFill>
              <a:latin typeface="Futura Book" panose="020B0800000000000000" pitchFamily="34" charset="0"/>
            </a:endParaRPr>
          </a:p>
        </p:txBody>
      </p:sp>
      <p:sp>
        <p:nvSpPr>
          <p:cNvPr id="13" name="February 2017"/>
          <p:cNvSpPr txBox="1"/>
          <p:nvPr/>
        </p:nvSpPr>
        <p:spPr>
          <a:xfrm>
            <a:off x="1519048" y="5944281"/>
            <a:ext cx="3196756" cy="32715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24 January 2017</a:t>
            </a:r>
          </a:p>
        </p:txBody>
      </p:sp>
      <p:sp>
        <p:nvSpPr>
          <p:cNvPr id="14" name="Governments of Belgium, Denmark, Netherlands, Sweden host SheDecides conference with 50 governments, 450 countries: Euro 181m (approx. $200m) pledged"/>
          <p:cNvSpPr txBox="1"/>
          <p:nvPr/>
        </p:nvSpPr>
        <p:spPr>
          <a:xfrm>
            <a:off x="4105526" y="2199693"/>
            <a:ext cx="2562230" cy="1957972"/>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sz="1800" dirty="0">
                <a:solidFill>
                  <a:schemeClr val="tx1"/>
                </a:solidFill>
                <a:latin typeface="Futura Book" panose="020B0800000000000000" pitchFamily="34" charset="0"/>
              </a:rPr>
              <a:t>Governments of Belgium, Denmark, Netherlands, Sweden host SheDecides conference with 50 governments, 450</a:t>
            </a:r>
            <a:r>
              <a:rPr lang="en-GB" sz="1800" dirty="0">
                <a:solidFill>
                  <a:schemeClr val="tx1"/>
                </a:solidFill>
                <a:latin typeface="Futura Book" panose="020B0800000000000000" pitchFamily="34" charset="0"/>
              </a:rPr>
              <a:t> people</a:t>
            </a:r>
            <a:r>
              <a:rPr sz="1800" dirty="0">
                <a:solidFill>
                  <a:schemeClr val="tx1"/>
                </a:solidFill>
                <a:latin typeface="Futura Book" panose="020B0800000000000000" pitchFamily="34" charset="0"/>
              </a:rPr>
              <a:t>: approx. $200m pledged</a:t>
            </a:r>
          </a:p>
        </p:txBody>
      </p:sp>
      <p:sp>
        <p:nvSpPr>
          <p:cNvPr id="15" name="March 2017"/>
          <p:cNvSpPr txBox="1"/>
          <p:nvPr/>
        </p:nvSpPr>
        <p:spPr>
          <a:xfrm>
            <a:off x="3752660" y="1779134"/>
            <a:ext cx="2602548" cy="32460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2 </a:t>
            </a:r>
            <a:r>
              <a:rPr u="sng" dirty="0">
                <a:solidFill>
                  <a:schemeClr val="tx1"/>
                </a:solidFill>
                <a:latin typeface="Futura Book" panose="020B0800000000000000" pitchFamily="34" charset="0"/>
              </a:rPr>
              <a:t>March 2017</a:t>
            </a:r>
          </a:p>
        </p:txBody>
      </p:sp>
      <p:sp>
        <p:nvSpPr>
          <p:cNvPr id="16" name="SheDecides Support Unit opens based at CIFF (spell out) London"/>
          <p:cNvSpPr txBox="1"/>
          <p:nvPr/>
        </p:nvSpPr>
        <p:spPr>
          <a:xfrm>
            <a:off x="4321705" y="6334794"/>
            <a:ext cx="2485871" cy="141434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sz="1800" dirty="0">
                <a:solidFill>
                  <a:schemeClr val="tx1"/>
                </a:solidFill>
                <a:latin typeface="Futura Book" panose="020B0800000000000000" pitchFamily="34" charset="0"/>
              </a:rPr>
              <a:t>SheDecides Support Unit opens based at CIFF </a:t>
            </a:r>
            <a:r>
              <a:rPr lang="en-US" sz="1800" dirty="0">
                <a:solidFill>
                  <a:schemeClr val="tx1"/>
                </a:solidFill>
                <a:latin typeface="Futura Book" panose="020B0800000000000000" pitchFamily="34" charset="0"/>
              </a:rPr>
              <a:t>[Children’s Investment Fund Foundation] </a:t>
            </a:r>
            <a:r>
              <a:rPr sz="1800" dirty="0">
                <a:solidFill>
                  <a:schemeClr val="tx1"/>
                </a:solidFill>
                <a:latin typeface="Futura Book" panose="020B0800000000000000" pitchFamily="34" charset="0"/>
              </a:rPr>
              <a:t>London</a:t>
            </a:r>
          </a:p>
        </p:txBody>
      </p:sp>
      <p:sp>
        <p:nvSpPr>
          <p:cNvPr id="17" name="May 2017"/>
          <p:cNvSpPr txBox="1"/>
          <p:nvPr/>
        </p:nvSpPr>
        <p:spPr>
          <a:xfrm>
            <a:off x="7471189" y="5954116"/>
            <a:ext cx="3585053" cy="21143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17 September 2017</a:t>
            </a:r>
            <a:endParaRPr u="sng" dirty="0">
              <a:solidFill>
                <a:schemeClr val="tx1"/>
              </a:solidFill>
              <a:latin typeface="Futura Book" panose="020B0800000000000000" pitchFamily="34" charset="0"/>
            </a:endParaRPr>
          </a:p>
        </p:txBody>
      </p:sp>
      <p:sp>
        <p:nvSpPr>
          <p:cNvPr id="18" name="SheDecides Manifesto launched at the Open House, London, the morning after the Family Planning Summit"/>
          <p:cNvSpPr txBox="1"/>
          <p:nvPr/>
        </p:nvSpPr>
        <p:spPr>
          <a:xfrm>
            <a:off x="9461519" y="2541009"/>
            <a:ext cx="2915822" cy="141434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lang="en-GB" sz="1800" dirty="0">
                <a:solidFill>
                  <a:schemeClr val="tx1"/>
                </a:solidFill>
                <a:latin typeface="Futura Book" panose="020B0800000000000000" pitchFamily="34" charset="0"/>
              </a:rPr>
              <a:t>More than 40,000 Friends of SheDecides and 36 global Champions including Ministers, youth leaders, and others from all regions; $400m+ mobilised</a:t>
            </a:r>
            <a:endParaRPr sz="1800" dirty="0">
              <a:solidFill>
                <a:schemeClr val="tx1"/>
              </a:solidFill>
              <a:latin typeface="Futura Book" panose="020B0800000000000000" pitchFamily="34" charset="0"/>
            </a:endParaRPr>
          </a:p>
        </p:txBody>
      </p:sp>
      <p:sp>
        <p:nvSpPr>
          <p:cNvPr id="19" name="July 2017"/>
          <p:cNvSpPr txBox="1"/>
          <p:nvPr/>
        </p:nvSpPr>
        <p:spPr>
          <a:xfrm>
            <a:off x="6853041" y="1853171"/>
            <a:ext cx="2602548" cy="32460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12 </a:t>
            </a:r>
            <a:r>
              <a:rPr u="sng" dirty="0">
                <a:solidFill>
                  <a:schemeClr val="tx1"/>
                </a:solidFill>
                <a:latin typeface="Futura Book" panose="020B0800000000000000" pitchFamily="34" charset="0"/>
              </a:rPr>
              <a:t>July 2017</a:t>
            </a:r>
          </a:p>
        </p:txBody>
      </p:sp>
      <p:grpSp>
        <p:nvGrpSpPr>
          <p:cNvPr id="20" name="Group"/>
          <p:cNvGrpSpPr/>
          <p:nvPr/>
        </p:nvGrpSpPr>
        <p:grpSpPr>
          <a:xfrm>
            <a:off x="867695" y="2572402"/>
            <a:ext cx="292151" cy="2519298"/>
            <a:chOff x="0" y="0"/>
            <a:chExt cx="222972" cy="2103698"/>
          </a:xfrm>
          <a:solidFill>
            <a:srgbClr val="E31A22"/>
          </a:solidFill>
        </p:grpSpPr>
        <p:sp>
          <p:nvSpPr>
            <p:cNvPr id="21" name="Circle"/>
            <p:cNvSpPr/>
            <p:nvPr/>
          </p:nvSpPr>
          <p:spPr>
            <a:xfrm>
              <a:off x="0" y="0"/>
              <a:ext cx="222973" cy="222973"/>
            </a:xfrm>
            <a:prstGeom prst="ellipse">
              <a:avLst/>
            </a:prstGeom>
            <a:grpFill/>
            <a:ln w="12700" cap="flat">
              <a:noFill/>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sp>
          <p:nvSpPr>
            <p:cNvPr id="22" name="Line"/>
            <p:cNvSpPr/>
            <p:nvPr/>
          </p:nvSpPr>
          <p:spPr>
            <a:xfrm flipV="1">
              <a:off x="110177" y="145726"/>
              <a:ext cx="1" cy="1957973"/>
            </a:xfrm>
            <a:prstGeom prst="line">
              <a:avLst/>
            </a:prstGeom>
            <a:grpFill/>
            <a:ln w="38100" cap="flat">
              <a:solidFill>
                <a:srgbClr val="E01B22"/>
              </a:solidFill>
              <a:prstDash val="solid"/>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grpSp>
      <p:grpSp>
        <p:nvGrpSpPr>
          <p:cNvPr id="23" name="Group"/>
          <p:cNvGrpSpPr/>
          <p:nvPr/>
        </p:nvGrpSpPr>
        <p:grpSpPr>
          <a:xfrm>
            <a:off x="3709247" y="2240791"/>
            <a:ext cx="328031" cy="2996227"/>
            <a:chOff x="0" y="0"/>
            <a:chExt cx="222972" cy="2103698"/>
          </a:xfrm>
          <a:solidFill>
            <a:srgbClr val="E31A22"/>
          </a:solidFill>
        </p:grpSpPr>
        <p:sp>
          <p:nvSpPr>
            <p:cNvPr id="24" name="Circle"/>
            <p:cNvSpPr/>
            <p:nvPr/>
          </p:nvSpPr>
          <p:spPr>
            <a:xfrm>
              <a:off x="0" y="0"/>
              <a:ext cx="222973" cy="222973"/>
            </a:xfrm>
            <a:prstGeom prst="ellipse">
              <a:avLst/>
            </a:prstGeom>
            <a:grpFill/>
            <a:ln w="12700" cap="flat">
              <a:noFill/>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sp>
          <p:nvSpPr>
            <p:cNvPr id="25" name="Line"/>
            <p:cNvSpPr/>
            <p:nvPr/>
          </p:nvSpPr>
          <p:spPr>
            <a:xfrm flipV="1">
              <a:off x="110177" y="145726"/>
              <a:ext cx="1" cy="1957973"/>
            </a:xfrm>
            <a:prstGeom prst="line">
              <a:avLst/>
            </a:prstGeom>
            <a:grpFill/>
            <a:ln w="38100" cap="flat">
              <a:solidFill>
                <a:srgbClr val="E01B22"/>
              </a:solidFill>
              <a:prstDash val="solid"/>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grpSp>
      <p:grpSp>
        <p:nvGrpSpPr>
          <p:cNvPr id="26" name="Group"/>
          <p:cNvGrpSpPr/>
          <p:nvPr/>
        </p:nvGrpSpPr>
        <p:grpSpPr>
          <a:xfrm>
            <a:off x="6506852" y="2240791"/>
            <a:ext cx="300724" cy="2898675"/>
            <a:chOff x="-1893529" y="63186"/>
            <a:chExt cx="222973" cy="2117760"/>
          </a:xfrm>
          <a:solidFill>
            <a:srgbClr val="E31A22"/>
          </a:solidFill>
        </p:grpSpPr>
        <p:sp>
          <p:nvSpPr>
            <p:cNvPr id="27" name="Circle"/>
            <p:cNvSpPr/>
            <p:nvPr/>
          </p:nvSpPr>
          <p:spPr>
            <a:xfrm>
              <a:off x="-1893529" y="63186"/>
              <a:ext cx="222973" cy="222973"/>
            </a:xfrm>
            <a:prstGeom prst="ellipse">
              <a:avLst/>
            </a:prstGeom>
            <a:grpFill/>
            <a:ln w="12700" cap="flat">
              <a:noFill/>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sp>
          <p:nvSpPr>
            <p:cNvPr id="28" name="Line"/>
            <p:cNvSpPr/>
            <p:nvPr/>
          </p:nvSpPr>
          <p:spPr>
            <a:xfrm flipV="1">
              <a:off x="-1786910" y="222973"/>
              <a:ext cx="1" cy="1957973"/>
            </a:xfrm>
            <a:prstGeom prst="line">
              <a:avLst/>
            </a:prstGeom>
            <a:grpFill/>
            <a:ln w="38100" cap="flat">
              <a:solidFill>
                <a:srgbClr val="E01B22"/>
              </a:solidFill>
              <a:prstDash val="solid"/>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grpSp>
      <p:grpSp>
        <p:nvGrpSpPr>
          <p:cNvPr id="29" name="Group 28"/>
          <p:cNvGrpSpPr/>
          <p:nvPr/>
        </p:nvGrpSpPr>
        <p:grpSpPr>
          <a:xfrm>
            <a:off x="1200422" y="5091700"/>
            <a:ext cx="222973" cy="1110923"/>
            <a:chOff x="1648943" y="5097412"/>
            <a:chExt cx="222973" cy="1110923"/>
          </a:xfrm>
          <a:solidFill>
            <a:srgbClr val="E31A22"/>
          </a:solidFill>
        </p:grpSpPr>
        <p:sp>
          <p:nvSpPr>
            <p:cNvPr id="30" name="Circle"/>
            <p:cNvSpPr/>
            <p:nvPr/>
          </p:nvSpPr>
          <p:spPr>
            <a:xfrm rot="10800000">
              <a:off x="1648943" y="5985362"/>
              <a:ext cx="222973" cy="222973"/>
            </a:xfrm>
            <a:prstGeom prst="ellipse">
              <a:avLst/>
            </a:prstGeom>
            <a:grpFill/>
            <a:ln w="12700">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sp>
          <p:nvSpPr>
            <p:cNvPr id="31" name="Line"/>
            <p:cNvSpPr/>
            <p:nvPr/>
          </p:nvSpPr>
          <p:spPr>
            <a:xfrm>
              <a:off x="1761738" y="5097412"/>
              <a:ext cx="1" cy="965196"/>
            </a:xfrm>
            <a:prstGeom prst="line">
              <a:avLst/>
            </a:prstGeom>
            <a:grpFill/>
            <a:ln w="38100">
              <a:solidFill>
                <a:srgbClr val="E01B22"/>
              </a:solidFill>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grpSp>
      <p:sp>
        <p:nvSpPr>
          <p:cNvPr id="33" name="SheDecides Support Unit opens based at CIFF (spell out) London"/>
          <p:cNvSpPr txBox="1"/>
          <p:nvPr/>
        </p:nvSpPr>
        <p:spPr>
          <a:xfrm>
            <a:off x="7368889" y="6350113"/>
            <a:ext cx="2141395" cy="141434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lang="en-GB" sz="1800" dirty="0">
                <a:solidFill>
                  <a:schemeClr val="tx1"/>
                </a:solidFill>
                <a:latin typeface="Futura Book" panose="020B0800000000000000" pitchFamily="34" charset="0"/>
              </a:rPr>
              <a:t>First meeting of </a:t>
            </a:r>
            <a:r>
              <a:rPr lang="en-GB" sz="1800" dirty="0" err="1">
                <a:solidFill>
                  <a:schemeClr val="tx1"/>
                </a:solidFill>
                <a:latin typeface="Futura Book" panose="020B0800000000000000" pitchFamily="34" charset="0"/>
              </a:rPr>
              <a:t>SheDecides</a:t>
            </a:r>
            <a:r>
              <a:rPr lang="en-GB" sz="1800" dirty="0">
                <a:solidFill>
                  <a:schemeClr val="tx1"/>
                </a:solidFill>
                <a:latin typeface="Futura Book" panose="020B0800000000000000" pitchFamily="34" charset="0"/>
              </a:rPr>
              <a:t> Champions in New York City for UNGA72</a:t>
            </a:r>
            <a:endParaRPr sz="1800" dirty="0">
              <a:solidFill>
                <a:schemeClr val="tx1"/>
              </a:solidFill>
              <a:latin typeface="Futura Book" panose="020B0800000000000000" pitchFamily="34" charset="0"/>
            </a:endParaRPr>
          </a:p>
        </p:txBody>
      </p:sp>
      <p:sp>
        <p:nvSpPr>
          <p:cNvPr id="34" name="May 2017"/>
          <p:cNvSpPr txBox="1"/>
          <p:nvPr/>
        </p:nvSpPr>
        <p:spPr>
          <a:xfrm>
            <a:off x="4368977" y="5920560"/>
            <a:ext cx="2602548" cy="32460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2 </a:t>
            </a:r>
            <a:r>
              <a:rPr u="sng" dirty="0">
                <a:solidFill>
                  <a:schemeClr val="tx1"/>
                </a:solidFill>
                <a:latin typeface="Futura Book" panose="020B0800000000000000" pitchFamily="34" charset="0"/>
              </a:rPr>
              <a:t>May 2017</a:t>
            </a:r>
          </a:p>
        </p:txBody>
      </p:sp>
      <p:sp>
        <p:nvSpPr>
          <p:cNvPr id="35" name="SheDecides Manifesto launched at the Open House, London, the morning after the Family Planning Summit"/>
          <p:cNvSpPr txBox="1"/>
          <p:nvPr/>
        </p:nvSpPr>
        <p:spPr>
          <a:xfrm>
            <a:off x="6944559" y="2309598"/>
            <a:ext cx="2017183" cy="141434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sz="1800" dirty="0" err="1">
                <a:solidFill>
                  <a:schemeClr val="tx1"/>
                </a:solidFill>
                <a:latin typeface="Futura Book" panose="020B0800000000000000" pitchFamily="34" charset="0"/>
              </a:rPr>
              <a:t>SheDecides</a:t>
            </a:r>
            <a:r>
              <a:rPr sz="1800" dirty="0">
                <a:solidFill>
                  <a:schemeClr val="tx1"/>
                </a:solidFill>
                <a:latin typeface="Futura Book" panose="020B0800000000000000" pitchFamily="34" charset="0"/>
              </a:rPr>
              <a:t> Manifesto launched at the Open House, London, the morning after the Family Planning Summit</a:t>
            </a:r>
          </a:p>
        </p:txBody>
      </p:sp>
      <p:sp>
        <p:nvSpPr>
          <p:cNvPr id="36" name="July 2017"/>
          <p:cNvSpPr txBox="1"/>
          <p:nvPr/>
        </p:nvSpPr>
        <p:spPr>
          <a:xfrm>
            <a:off x="9474657" y="1841421"/>
            <a:ext cx="2602548" cy="32460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End December 2017</a:t>
            </a:r>
            <a:endParaRPr u="sng" dirty="0">
              <a:solidFill>
                <a:schemeClr val="tx1"/>
              </a:solidFill>
              <a:latin typeface="Futura Book" panose="020B0800000000000000" pitchFamily="34" charset="0"/>
            </a:endParaRPr>
          </a:p>
        </p:txBody>
      </p:sp>
      <p:sp>
        <p:nvSpPr>
          <p:cNvPr id="37" name="May 2017"/>
          <p:cNvSpPr txBox="1"/>
          <p:nvPr/>
        </p:nvSpPr>
        <p:spPr>
          <a:xfrm>
            <a:off x="10232171" y="5920560"/>
            <a:ext cx="2602548" cy="32460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800"/>
            </a:lvl1pPr>
          </a:lstStyle>
          <a:p>
            <a:r>
              <a:rPr lang="en-GB" u="sng" dirty="0">
                <a:solidFill>
                  <a:schemeClr val="tx1"/>
                </a:solidFill>
                <a:latin typeface="Futura Book" panose="020B0800000000000000" pitchFamily="34" charset="0"/>
              </a:rPr>
              <a:t>2 March 2018</a:t>
            </a:r>
            <a:endParaRPr u="sng" dirty="0">
              <a:solidFill>
                <a:schemeClr val="tx1"/>
              </a:solidFill>
              <a:latin typeface="Futura Book" panose="020B0800000000000000" pitchFamily="34" charset="0"/>
            </a:endParaRPr>
          </a:p>
        </p:txBody>
      </p:sp>
      <p:sp>
        <p:nvSpPr>
          <p:cNvPr id="38" name="SheDecides Support Unit opens based at CIFF (spell out) London"/>
          <p:cNvSpPr txBox="1"/>
          <p:nvPr/>
        </p:nvSpPr>
        <p:spPr>
          <a:xfrm>
            <a:off x="10266036" y="6305074"/>
            <a:ext cx="2141395" cy="141434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50800" tIns="50800" rIns="50800" bIns="50800"/>
          <a:lstStyle>
            <a:lvl1pPr algn="l">
              <a:spcBef>
                <a:spcPts val="4200"/>
              </a:spcBef>
              <a:defRPr sz="1400">
                <a:latin typeface="Futura Light"/>
                <a:ea typeface="Futura Light"/>
                <a:cs typeface="Futura Light"/>
                <a:sym typeface="Futura Light"/>
              </a:defRPr>
            </a:lvl1pPr>
          </a:lstStyle>
          <a:p>
            <a:r>
              <a:rPr lang="en-GB" sz="1800" dirty="0">
                <a:solidFill>
                  <a:schemeClr val="tx1"/>
                </a:solidFill>
                <a:latin typeface="Futura Book" panose="020B0800000000000000" pitchFamily="34" charset="0"/>
              </a:rPr>
              <a:t>First </a:t>
            </a:r>
            <a:r>
              <a:rPr lang="en-GB" sz="1800" dirty="0" err="1">
                <a:solidFill>
                  <a:schemeClr val="tx1"/>
                </a:solidFill>
                <a:latin typeface="Futura Book" panose="020B0800000000000000" pitchFamily="34" charset="0"/>
              </a:rPr>
              <a:t>SheDecides</a:t>
            </a:r>
            <a:r>
              <a:rPr lang="en-GB" sz="1800" dirty="0">
                <a:solidFill>
                  <a:schemeClr val="tx1"/>
                </a:solidFill>
                <a:latin typeface="Futura Book" panose="020B0800000000000000" pitchFamily="34" charset="0"/>
              </a:rPr>
              <a:t> Day and the launch of regional </a:t>
            </a:r>
            <a:r>
              <a:rPr lang="en-GB" sz="1800" dirty="0" err="1">
                <a:solidFill>
                  <a:schemeClr val="tx1"/>
                </a:solidFill>
                <a:latin typeface="Futura Book" panose="020B0800000000000000" pitchFamily="34" charset="0"/>
              </a:rPr>
              <a:t>SheDecides</a:t>
            </a:r>
            <a:r>
              <a:rPr lang="en-GB" sz="1800" dirty="0">
                <a:solidFill>
                  <a:schemeClr val="tx1"/>
                </a:solidFill>
                <a:latin typeface="Futura Book" panose="020B0800000000000000" pitchFamily="34" charset="0"/>
              </a:rPr>
              <a:t> movements. </a:t>
            </a:r>
            <a:endParaRPr sz="1800" dirty="0">
              <a:solidFill>
                <a:schemeClr val="tx1"/>
              </a:solidFill>
              <a:latin typeface="Futura Book" panose="020B0800000000000000" pitchFamily="34" charset="0"/>
            </a:endParaRPr>
          </a:p>
        </p:txBody>
      </p:sp>
      <p:grpSp>
        <p:nvGrpSpPr>
          <p:cNvPr id="39" name="Group"/>
          <p:cNvGrpSpPr/>
          <p:nvPr/>
        </p:nvGrpSpPr>
        <p:grpSpPr>
          <a:xfrm>
            <a:off x="9069082" y="1983179"/>
            <a:ext cx="308772" cy="3156287"/>
            <a:chOff x="-1893529" y="63186"/>
            <a:chExt cx="222973" cy="2117760"/>
          </a:xfrm>
          <a:solidFill>
            <a:srgbClr val="E31A22"/>
          </a:solidFill>
        </p:grpSpPr>
        <p:sp>
          <p:nvSpPr>
            <p:cNvPr id="40" name="Circle"/>
            <p:cNvSpPr/>
            <p:nvPr/>
          </p:nvSpPr>
          <p:spPr>
            <a:xfrm>
              <a:off x="-1893529" y="63186"/>
              <a:ext cx="222973" cy="222973"/>
            </a:xfrm>
            <a:prstGeom prst="ellipse">
              <a:avLst/>
            </a:prstGeom>
            <a:grpFill/>
            <a:ln w="12700" cap="flat">
              <a:noFill/>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sp>
          <p:nvSpPr>
            <p:cNvPr id="41" name="Line"/>
            <p:cNvSpPr/>
            <p:nvPr/>
          </p:nvSpPr>
          <p:spPr>
            <a:xfrm flipV="1">
              <a:off x="-1786910" y="222973"/>
              <a:ext cx="1" cy="1957973"/>
            </a:xfrm>
            <a:prstGeom prst="line">
              <a:avLst/>
            </a:prstGeom>
            <a:grpFill/>
            <a:ln w="38100" cap="flat">
              <a:solidFill>
                <a:srgbClr val="E01B22"/>
              </a:solidFill>
              <a:prstDash val="solid"/>
              <a:miter lim="400000"/>
            </a:ln>
            <a:effectLst/>
          </p:spPr>
          <p:txBody>
            <a:bodyPr wrap="square" lIns="50800" tIns="50800" rIns="50800" bIns="50800" numCol="1" anchor="ctr">
              <a:noAutofit/>
            </a:bodyPr>
            <a:lstStyle/>
            <a:p>
              <a:pPr>
                <a:defRPr sz="3000">
                  <a:solidFill>
                    <a:srgbClr val="FFFFFF"/>
                  </a:solidFill>
                </a:defRPr>
              </a:pPr>
              <a:endParaRPr>
                <a:solidFill>
                  <a:schemeClr val="tx1"/>
                </a:solidFill>
                <a:latin typeface="+mn-lt"/>
              </a:endParaRPr>
            </a:p>
          </p:txBody>
        </p:sp>
      </p:grpSp>
      <p:grpSp>
        <p:nvGrpSpPr>
          <p:cNvPr id="42" name="Group 41"/>
          <p:cNvGrpSpPr/>
          <p:nvPr/>
        </p:nvGrpSpPr>
        <p:grpSpPr>
          <a:xfrm>
            <a:off x="4103656" y="5091700"/>
            <a:ext cx="222973" cy="1110923"/>
            <a:chOff x="1648943" y="5097412"/>
            <a:chExt cx="222973" cy="1110923"/>
          </a:xfrm>
          <a:solidFill>
            <a:srgbClr val="E31A22"/>
          </a:solidFill>
        </p:grpSpPr>
        <p:sp>
          <p:nvSpPr>
            <p:cNvPr id="43" name="Circle"/>
            <p:cNvSpPr/>
            <p:nvPr/>
          </p:nvSpPr>
          <p:spPr>
            <a:xfrm rot="10800000">
              <a:off x="1648943" y="5985362"/>
              <a:ext cx="222973" cy="222973"/>
            </a:xfrm>
            <a:prstGeom prst="ellipse">
              <a:avLst/>
            </a:prstGeom>
            <a:grpFill/>
            <a:ln w="12700">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sp>
          <p:nvSpPr>
            <p:cNvPr id="44" name="Line"/>
            <p:cNvSpPr/>
            <p:nvPr/>
          </p:nvSpPr>
          <p:spPr>
            <a:xfrm>
              <a:off x="1761738" y="5097412"/>
              <a:ext cx="1" cy="965196"/>
            </a:xfrm>
            <a:prstGeom prst="line">
              <a:avLst/>
            </a:prstGeom>
            <a:grpFill/>
            <a:ln w="38100">
              <a:solidFill>
                <a:srgbClr val="E01B22"/>
              </a:solidFill>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grpSp>
      <p:grpSp>
        <p:nvGrpSpPr>
          <p:cNvPr id="45" name="Group 44"/>
          <p:cNvGrpSpPr/>
          <p:nvPr/>
        </p:nvGrpSpPr>
        <p:grpSpPr>
          <a:xfrm>
            <a:off x="7278436" y="5091700"/>
            <a:ext cx="222973" cy="1110923"/>
            <a:chOff x="1648943" y="5097412"/>
            <a:chExt cx="222973" cy="1110923"/>
          </a:xfrm>
          <a:solidFill>
            <a:srgbClr val="E31A22"/>
          </a:solidFill>
        </p:grpSpPr>
        <p:sp>
          <p:nvSpPr>
            <p:cNvPr id="46" name="Circle"/>
            <p:cNvSpPr/>
            <p:nvPr/>
          </p:nvSpPr>
          <p:spPr>
            <a:xfrm rot="10800000">
              <a:off x="1648943" y="5985362"/>
              <a:ext cx="222973" cy="222973"/>
            </a:xfrm>
            <a:prstGeom prst="ellipse">
              <a:avLst/>
            </a:prstGeom>
            <a:grpFill/>
            <a:ln w="12700">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sp>
          <p:nvSpPr>
            <p:cNvPr id="47" name="Line"/>
            <p:cNvSpPr/>
            <p:nvPr/>
          </p:nvSpPr>
          <p:spPr>
            <a:xfrm>
              <a:off x="1761738" y="5097412"/>
              <a:ext cx="1" cy="965196"/>
            </a:xfrm>
            <a:prstGeom prst="line">
              <a:avLst/>
            </a:prstGeom>
            <a:grpFill/>
            <a:ln w="38100">
              <a:solidFill>
                <a:srgbClr val="E01B22"/>
              </a:solidFill>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grpSp>
      <p:grpSp>
        <p:nvGrpSpPr>
          <p:cNvPr id="48" name="Group 47"/>
          <p:cNvGrpSpPr/>
          <p:nvPr/>
        </p:nvGrpSpPr>
        <p:grpSpPr>
          <a:xfrm>
            <a:off x="9972002" y="5091700"/>
            <a:ext cx="222973" cy="1110923"/>
            <a:chOff x="1648943" y="5097412"/>
            <a:chExt cx="222973" cy="1110923"/>
          </a:xfrm>
          <a:solidFill>
            <a:srgbClr val="E31A22"/>
          </a:solidFill>
        </p:grpSpPr>
        <p:sp>
          <p:nvSpPr>
            <p:cNvPr id="49" name="Circle"/>
            <p:cNvSpPr/>
            <p:nvPr/>
          </p:nvSpPr>
          <p:spPr>
            <a:xfrm rot="10800000">
              <a:off x="1648943" y="5985362"/>
              <a:ext cx="222973" cy="222973"/>
            </a:xfrm>
            <a:prstGeom prst="ellipse">
              <a:avLst/>
            </a:prstGeom>
            <a:grpFill/>
            <a:ln w="12700">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sp>
          <p:nvSpPr>
            <p:cNvPr id="50" name="Line"/>
            <p:cNvSpPr/>
            <p:nvPr/>
          </p:nvSpPr>
          <p:spPr>
            <a:xfrm>
              <a:off x="1761738" y="5097412"/>
              <a:ext cx="1" cy="965196"/>
            </a:xfrm>
            <a:prstGeom prst="line">
              <a:avLst/>
            </a:prstGeom>
            <a:grpFill/>
            <a:ln w="38100">
              <a:solidFill>
                <a:srgbClr val="E01B22"/>
              </a:solidFill>
              <a:miter lim="400000"/>
            </a:ln>
          </p:spPr>
          <p:txBody>
            <a:bodyPr lIns="50800" tIns="50800" rIns="50800" bIns="50800" anchor="ctr"/>
            <a:lstStyle/>
            <a:p>
              <a:pPr>
                <a:defRPr sz="3000">
                  <a:solidFill>
                    <a:srgbClr val="FFFFFF"/>
                  </a:solidFill>
                </a:defRPr>
              </a:pPr>
              <a:endParaRPr>
                <a:solidFill>
                  <a:schemeClr val="tx1"/>
                </a:solidFill>
                <a:latin typeface="+mn-lt"/>
              </a:endParaRPr>
            </a:p>
          </p:txBody>
        </p:sp>
      </p:grpSp>
      <p:sp>
        <p:nvSpPr>
          <p:cNvPr id="51" name="Rectangle 50"/>
          <p:cNvSpPr/>
          <p:nvPr/>
        </p:nvSpPr>
        <p:spPr>
          <a:xfrm>
            <a:off x="553522" y="643753"/>
            <a:ext cx="6502400" cy="707886"/>
          </a:xfrm>
          <a:prstGeom prst="rect">
            <a:avLst/>
          </a:prstGeom>
        </p:spPr>
        <p:txBody>
          <a:bodyPr>
            <a:spAutoFit/>
          </a:bodyPr>
          <a:lstStyle/>
          <a:p>
            <a:r>
              <a:rPr lang="en-GB" sz="4000" b="1" dirty="0">
                <a:solidFill>
                  <a:schemeClr val="tx1"/>
                </a:solidFill>
                <a:latin typeface="Futura Book" panose="020B0800000000000000" pitchFamily="34" charset="0"/>
                <a:cs typeface="Rubik" panose="00000500000000000000" pitchFamily="2" charset="-79"/>
              </a:rPr>
              <a:t>THE JOURNEY SO FAR…</a:t>
            </a:r>
            <a:endParaRPr lang="en-GB" sz="4000" dirty="0">
              <a:solidFill>
                <a:schemeClr val="tx1"/>
              </a:solidFill>
            </a:endParaRPr>
          </a:p>
        </p:txBody>
      </p:sp>
    </p:spTree>
    <p:extLst>
      <p:ext uri="{BB962C8B-B14F-4D97-AF65-F5344CB8AC3E}">
        <p14:creationId xmlns:p14="http://schemas.microsoft.com/office/powerpoint/2010/main" val="125183515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Futura Bold"/>
        <a:ea typeface="Futura Bold"/>
        <a:cs typeface="Futura Bold"/>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Futur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Futura Bold"/>
        <a:ea typeface="Futura Bold"/>
        <a:cs typeface="Futura Bold"/>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Futur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Futura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6774</TotalTime>
  <Words>922</Words>
  <Application>Microsoft Office PowerPoint</Application>
  <PresentationFormat>Custom</PresentationFormat>
  <Paragraphs>74</Paragraphs>
  <Slides>20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Futura Bold</vt:lpstr>
      <vt:lpstr>Futura Book</vt:lpstr>
      <vt:lpstr>Futura Light</vt:lpstr>
      <vt:lpstr>Helvetica Light</vt:lpstr>
      <vt:lpstr>Helvetica Neue</vt:lpstr>
      <vt:lpstr>Helvetica Neue Light</vt:lpstr>
      <vt:lpstr>Helvetica Neue Medium</vt:lpstr>
      <vt:lpstr>Helvetica Neue Thin</vt:lpstr>
      <vt:lpstr>Rubik</vt:lpstr>
      <vt:lpstr>White</vt:lpstr>
      <vt:lpstr>PowerPoint Presentation</vt:lpstr>
      <vt:lpstr>SHEDECIDES IS A  GLOBAL POLITICAL  MOVEMENT  DRIVING CHANGE,  FUELLED BY ACTIONS  IN COMMUNITIES,  WITH YOUNG PEOPLE  AT ITS HEART.</vt:lpstr>
      <vt:lpstr>The vision of the movement is the SheDecides manifesto - signed by every individual and organisation that decides to take action as a Friend or Champion of SheDecides. It is a powerful statement of the vision of the new normal that the movement aims for.</vt:lpstr>
      <vt:lpstr>PowerPoint Presentation</vt:lpstr>
      <vt:lpstr>PowerPoint Presentation</vt:lpstr>
      <vt:lpstr>PowerPoint Presentation</vt:lpstr>
      <vt:lpstr>PowerPoint Presentation</vt:lpstr>
      <vt:lpstr>  The movement connects people who have often not worked together before.   Political change works hand-in-hand with social change to create a “new normal.” Political change engages all parts of society – not only governments and parliamentarians.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CHAMPIONS</vt:lpstr>
      <vt:lpstr>The SheDecides movement disrupts the power imbalances that for too long have stopped girls and women from deciding. Energized by evidence-based outrage, we are a conspiracy of hope.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SheDecides? Robin Gorna, Co-lead New Delhi, 30th August 2017</dc:title>
  <dc:creator>Robin Gorna</dc:creator>
  <cp:lastModifiedBy>Sam Postlethwaite</cp:lastModifiedBy>
  <cp:revision>62</cp:revision>
  <cp:lastPrinted>2017-08-26T17:33:04Z</cp:lastPrinted>
  <dcterms:modified xsi:type="dcterms:W3CDTF">2019-02-06T16:30:52Z</dcterms:modified>
</cp:coreProperties>
</file>